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75" r:id="rId4"/>
  </p:sldMasterIdLst>
  <p:notesMasterIdLst>
    <p:notesMasterId r:id="rId66"/>
  </p:notesMasterIdLst>
  <p:handoutMasterIdLst>
    <p:handoutMasterId r:id="rId67"/>
  </p:handoutMasterIdLst>
  <p:sldIdLst>
    <p:sldId id="1502" r:id="rId5"/>
    <p:sldId id="1554" r:id="rId6"/>
    <p:sldId id="1588" r:id="rId7"/>
    <p:sldId id="1530" r:id="rId8"/>
    <p:sldId id="1531" r:id="rId9"/>
    <p:sldId id="1526" r:id="rId10"/>
    <p:sldId id="1532" r:id="rId11"/>
    <p:sldId id="1548" r:id="rId12"/>
    <p:sldId id="1581" r:id="rId13"/>
    <p:sldId id="1539" r:id="rId14"/>
    <p:sldId id="312" r:id="rId15"/>
    <p:sldId id="1591" r:id="rId16"/>
    <p:sldId id="1592" r:id="rId17"/>
    <p:sldId id="1593" r:id="rId18"/>
    <p:sldId id="1594" r:id="rId19"/>
    <p:sldId id="1561" r:id="rId20"/>
    <p:sldId id="1582" r:id="rId21"/>
    <p:sldId id="258" r:id="rId22"/>
    <p:sldId id="270" r:id="rId23"/>
    <p:sldId id="268" r:id="rId24"/>
    <p:sldId id="257" r:id="rId25"/>
    <p:sldId id="260" r:id="rId26"/>
    <p:sldId id="262" r:id="rId27"/>
    <p:sldId id="261" r:id="rId28"/>
    <p:sldId id="1552" r:id="rId29"/>
    <p:sldId id="1584" r:id="rId30"/>
    <p:sldId id="1585" r:id="rId31"/>
    <p:sldId id="1586" r:id="rId32"/>
    <p:sldId id="1587" r:id="rId33"/>
    <p:sldId id="1583" r:id="rId34"/>
    <p:sldId id="263" r:id="rId35"/>
    <p:sldId id="269" r:id="rId36"/>
    <p:sldId id="273" r:id="rId37"/>
    <p:sldId id="274" r:id="rId38"/>
    <p:sldId id="1547" r:id="rId39"/>
    <p:sldId id="1534" r:id="rId40"/>
    <p:sldId id="1579" r:id="rId41"/>
    <p:sldId id="1507" r:id="rId42"/>
    <p:sldId id="1562" r:id="rId43"/>
    <p:sldId id="1523" r:id="rId44"/>
    <p:sldId id="1589" r:id="rId45"/>
    <p:sldId id="1563" r:id="rId46"/>
    <p:sldId id="1564" r:id="rId47"/>
    <p:sldId id="1565" r:id="rId48"/>
    <p:sldId id="1566" r:id="rId49"/>
    <p:sldId id="1567" r:id="rId50"/>
    <p:sldId id="1568" r:id="rId51"/>
    <p:sldId id="1569" r:id="rId52"/>
    <p:sldId id="1572" r:id="rId53"/>
    <p:sldId id="1574" r:id="rId54"/>
    <p:sldId id="1570" r:id="rId55"/>
    <p:sldId id="1575" r:id="rId56"/>
    <p:sldId id="1576" r:id="rId57"/>
    <p:sldId id="1577" r:id="rId58"/>
    <p:sldId id="1580" r:id="rId59"/>
    <p:sldId id="1590" r:id="rId60"/>
    <p:sldId id="1517" r:id="rId61"/>
    <p:sldId id="1524" r:id="rId62"/>
    <p:sldId id="1541" r:id="rId63"/>
    <p:sldId id="1553" r:id="rId64"/>
    <p:sldId id="1516" r:id="rId6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chine Learning, AI &amp; Data Science Conference Template" id="{E1C8FB21-FF75-44A0-8090-B2FB240B014B}">
          <p14:sldIdLst>
            <p14:sldId id="1502"/>
            <p14:sldId id="1554"/>
            <p14:sldId id="1588"/>
            <p14:sldId id="1530"/>
            <p14:sldId id="1531"/>
            <p14:sldId id="1526"/>
            <p14:sldId id="1532"/>
            <p14:sldId id="1548"/>
            <p14:sldId id="1581"/>
            <p14:sldId id="1539"/>
            <p14:sldId id="312"/>
            <p14:sldId id="1591"/>
            <p14:sldId id="1592"/>
            <p14:sldId id="1593"/>
            <p14:sldId id="1594"/>
            <p14:sldId id="1561"/>
            <p14:sldId id="1582"/>
            <p14:sldId id="258"/>
            <p14:sldId id="270"/>
            <p14:sldId id="268"/>
            <p14:sldId id="257"/>
            <p14:sldId id="260"/>
            <p14:sldId id="262"/>
            <p14:sldId id="261"/>
            <p14:sldId id="1552"/>
            <p14:sldId id="1584"/>
            <p14:sldId id="1585"/>
            <p14:sldId id="1586"/>
            <p14:sldId id="1587"/>
            <p14:sldId id="1583"/>
            <p14:sldId id="263"/>
            <p14:sldId id="269"/>
            <p14:sldId id="273"/>
            <p14:sldId id="274"/>
            <p14:sldId id="1547"/>
            <p14:sldId id="1534"/>
            <p14:sldId id="1579"/>
            <p14:sldId id="1507"/>
            <p14:sldId id="1562"/>
            <p14:sldId id="1523"/>
            <p14:sldId id="1589"/>
            <p14:sldId id="1563"/>
            <p14:sldId id="1564"/>
            <p14:sldId id="1565"/>
            <p14:sldId id="1566"/>
            <p14:sldId id="1567"/>
            <p14:sldId id="1568"/>
            <p14:sldId id="1569"/>
            <p14:sldId id="1572"/>
            <p14:sldId id="1574"/>
            <p14:sldId id="1570"/>
            <p14:sldId id="1575"/>
            <p14:sldId id="1576"/>
            <p14:sldId id="1577"/>
            <p14:sldId id="1580"/>
            <p14:sldId id="1590"/>
            <p14:sldId id="1517"/>
            <p14:sldId id="1524"/>
            <p14:sldId id="1541"/>
            <p14:sldId id="1553"/>
            <p14:sldId id="151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78D7"/>
    <a:srgbClr val="000000"/>
    <a:srgbClr val="FF8C00"/>
    <a:srgbClr val="D83B01"/>
    <a:srgbClr val="FFB900"/>
    <a:srgbClr val="107C10"/>
    <a:srgbClr val="353535"/>
    <a:srgbClr val="FF505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9" autoAdjust="0"/>
    <p:restoredTop sz="55138" autoAdjust="0"/>
  </p:normalViewPr>
  <p:slideViewPr>
    <p:cSldViewPr>
      <p:cViewPr varScale="1">
        <p:scale>
          <a:sx n="57" d="100"/>
          <a:sy n="57" d="100"/>
        </p:scale>
        <p:origin x="2115" y="45"/>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howGuides="1">
      <p:cViewPr varScale="1">
        <p:scale>
          <a:sx n="70" d="100"/>
          <a:sy n="70" d="100"/>
        </p:scale>
        <p:origin x="2146" y="6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commentAuthors" Target="commentAuthors.xml"/><Relationship Id="rId7" Type="http://schemas.openxmlformats.org/officeDocument/2006/relationships/slide" Target="slides/slide3.xml"/><Relationship Id="rId71"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Machine Learning, Analytics, &amp; Data Science Conference</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8/21/2018 12:18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gif>
</file>

<file path=ppt/media/image32.png>
</file>

<file path=ppt/media/image33.png>
</file>

<file path=ppt/media/image34.png>
</file>

<file path=ppt/media/image35.png>
</file>

<file path=ppt/media/image36.jpeg>
</file>

<file path=ppt/media/image37.png>
</file>

<file path=ppt/media/image38.png>
</file>

<file path=ppt/media/image39.jpe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Machine Learning, Analytics, &amp; Data Science Conference</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8/21/2018 12:17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a:t>Machine Learning, Analytics, &amp; Data Science Conference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313C66B-7AF5-40BA-8933-D16874FF94CC}"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6222412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9030477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Learning Curves, our trusty friends for understanding the fundamental tradeoffs of bias + variance, and capacity + inductive biases / sample complexity</a:t>
            </a:r>
          </a:p>
          <a:p>
            <a:r>
              <a:rPr lang="en-US" dirty="0"/>
              <a:t>Two main reasons for the advancement of neural networks have been 1. high capacity models that can learn hierarchy of features [learns good representations] 2. large datasets and cheap compute for learning them [allows us to utilize large </a:t>
            </a:r>
          </a:p>
          <a:p>
            <a:r>
              <a:rPr lang="en-US" dirty="0"/>
              <a:t>One important salient point: pre-training really helps!</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1F2A70B-78F2-4DCF-B53B-C990D2FAFB8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452830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 Vision has taken great advantage of pre-training. Perhaps image classification is the canonical task for computer vision. The hierarchy of representations represent gradually more abstract features. ImageNet has provided the public resource of a large dataset for learning these representations, and convolutions (translation invariance) encode useful inductive biases</a:t>
            </a:r>
          </a:p>
          <a:p>
            <a:r>
              <a:rPr lang="en-US" dirty="0"/>
              <a:t>NLP has been lagging behind. Perhaps we don’t have the right canonical task yet. We don’t have as rich a dataset as </a:t>
            </a:r>
            <a:r>
              <a:rPr lang="en-US" dirty="0" err="1"/>
              <a:t>imagenet</a:t>
            </a:r>
            <a:r>
              <a:rPr lang="en-US" dirty="0"/>
              <a:t> for learning the representations we need. Not enough pre-trained models beyond word embeddings. We can do better.</a:t>
            </a:r>
          </a:p>
        </p:txBody>
      </p:sp>
      <p:sp>
        <p:nvSpPr>
          <p:cNvPr id="4" name="Header Placeholder 3"/>
          <p:cNvSpPr>
            <a:spLocks noGrp="1"/>
          </p:cNvSpPr>
          <p:nvPr>
            <p:ph type="hdr" sz="quarter"/>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2855026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Language modeling may encode a useful inductive bias for us. If we have a statistical model about the likelihood of a sentence, we can compute inferential statements about sentences / phrases.</a:t>
            </a:r>
          </a:p>
          <a:p>
            <a:endParaRPr lang="en-US" dirty="0"/>
          </a:p>
          <a:p>
            <a:r>
              <a:rPr lang="en-US" dirty="0"/>
              <a:t>Can take advantage of large corpora.</a:t>
            </a:r>
          </a:p>
          <a:p>
            <a:endParaRPr lang="en-US" dirty="0"/>
          </a:p>
          <a:p>
            <a:r>
              <a:rPr lang="en-US" dirty="0"/>
              <a:t>Some drawbacks: hard to encode long-enough dependencies to reason about some recursive concepts. The right inductive bias may have too high sample complexity / computational complexity (too sequential for our data-hungry GPUs)</a:t>
            </a:r>
          </a:p>
          <a:p>
            <a:endParaRPr lang="en-US" dirty="0"/>
          </a:p>
          <a:p>
            <a:r>
              <a:rPr lang="en-US" dirty="0" err="1"/>
              <a:t>Socher’s</a:t>
            </a:r>
            <a:r>
              <a:rPr lang="en-US" dirty="0"/>
              <a:t> Goal: </a:t>
            </a:r>
            <a:r>
              <a:rPr lang="en-US"/>
              <a:t>everything should be Q&amp;A</a:t>
            </a:r>
            <a:endParaRPr lang="en-US" dirty="0"/>
          </a:p>
        </p:txBody>
      </p:sp>
      <p:sp>
        <p:nvSpPr>
          <p:cNvPr id="4" name="Header Placeholder 3"/>
          <p:cNvSpPr>
            <a:spLocks noGrp="1"/>
          </p:cNvSpPr>
          <p:nvPr>
            <p:ph type="hdr" sz="quarter"/>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5631486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749378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3132606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9173328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09719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7259757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357937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8/21/2018 12:17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38</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7060736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8/21/2018 12:17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39</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1981394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8/21/2018 12:17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40</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19235073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8/21/2018 12:17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42</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71590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8/21/2018 12:17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43</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42456390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8/21/2018 12:17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44</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10036261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092496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405592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07577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51</a:t>
            </a:fld>
            <a:endParaRPr lang="en-US" dirty="0"/>
          </a:p>
        </p:txBody>
      </p:sp>
    </p:spTree>
    <p:extLst>
      <p:ext uri="{BB962C8B-B14F-4D97-AF65-F5344CB8AC3E}">
        <p14:creationId xmlns:p14="http://schemas.microsoft.com/office/powerpoint/2010/main" val="16600401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5766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875810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27607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57</a:t>
            </a:fld>
            <a:endParaRPr lang="en-US" dirty="0"/>
          </a:p>
        </p:txBody>
      </p:sp>
      <p:sp>
        <p:nvSpPr>
          <p:cNvPr id="10" name="Date Placeholder 9"/>
          <p:cNvSpPr>
            <a:spLocks noGrp="1"/>
          </p:cNvSpPr>
          <p:nvPr>
            <p:ph type="dt" idx="13"/>
          </p:nvPr>
        </p:nvSpPr>
        <p:spPr/>
        <p:txBody>
          <a:bodyPr/>
          <a:lstStyle/>
          <a:p>
            <a:fld id="{5A70A388-5CB4-42F2-85B9-1AE1F63398FA}" type="datetime8">
              <a:rPr lang="en-US" smtClean="0"/>
              <a:t>8/21/2018 12:17 PM</a:t>
            </a:fld>
            <a:endParaRPr lang="en-US" dirty="0"/>
          </a:p>
        </p:txBody>
      </p:sp>
      <p:sp>
        <p:nvSpPr>
          <p:cNvPr id="12" name="Header Placeholder 11"/>
          <p:cNvSpPr>
            <a:spLocks noGrp="1"/>
          </p:cNvSpPr>
          <p:nvPr>
            <p:ph type="hdr" sz="quarter" idx="15"/>
          </p:nvPr>
        </p:nvSpPr>
        <p:spPr/>
        <p:txBody>
          <a:bodyPr/>
          <a:lstStyle/>
          <a:p>
            <a:r>
              <a:rPr lang="en-US" dirty="0"/>
              <a:t>Machine Learning, Analytics, &amp; Data Science Conference</a:t>
            </a:r>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9271463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8/21/2018 12:17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58</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69052890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59</a:t>
            </a:fld>
            <a:endParaRPr lang="en-US" dirty="0"/>
          </a:p>
        </p:txBody>
      </p:sp>
    </p:spTree>
    <p:extLst>
      <p:ext uri="{BB962C8B-B14F-4D97-AF65-F5344CB8AC3E}">
        <p14:creationId xmlns:p14="http://schemas.microsoft.com/office/powerpoint/2010/main" val="177756661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60</a:t>
            </a:fld>
            <a:endParaRPr lang="en-US" dirty="0"/>
          </a:p>
        </p:txBody>
      </p:sp>
    </p:spTree>
    <p:extLst>
      <p:ext uri="{BB962C8B-B14F-4D97-AF65-F5344CB8AC3E}">
        <p14:creationId xmlns:p14="http://schemas.microsoft.com/office/powerpoint/2010/main" val="792632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r>
              <a:rPr lang="en-US" dirty="0">
                <a:solidFill>
                  <a:prstClr val="black"/>
                </a:solidFill>
              </a:rPr>
              <a:t>Machine Learning, Analytics, &amp; Data Science Conference</a:t>
            </a: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8/21/2018 12:17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61</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573298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890800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Data is often easier to come by than expert labels</a:t>
            </a:r>
          </a:p>
          <a:p>
            <a:r>
              <a:rPr lang="en-US" dirty="0"/>
              <a:t>Use the preliminary model for triage of unlabeled data </a:t>
            </a:r>
          </a:p>
          <a:p>
            <a:pPr lvl="1"/>
            <a:r>
              <a:rPr lang="en-US" dirty="0"/>
              <a:t>What is the model good at? What needs work (e.g., more training data)?</a:t>
            </a:r>
          </a:p>
          <a:p>
            <a:pPr lvl="1"/>
            <a:r>
              <a:rPr lang="en-US" dirty="0"/>
              <a:t>How much of the unlabeled data can we eliminate as already identifiable?</a:t>
            </a:r>
          </a:p>
          <a:p>
            <a:r>
              <a:rPr lang="en-US" dirty="0"/>
              <a:t>Better model -&gt; better triage -&gt; better selection of cases to label -&gt; better model -&gt; ...</a:t>
            </a:r>
          </a:p>
          <a:p>
            <a:r>
              <a:rPr lang="en-US" dirty="0"/>
              <a:t>Companies like </a:t>
            </a:r>
            <a:r>
              <a:rPr lang="en-US" dirty="0" err="1"/>
              <a:t>CrowdFlower</a:t>
            </a:r>
            <a:r>
              <a:rPr lang="en-US" dirty="0"/>
              <a:t> and services like the Custom Vision Service use active learning.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8/21/2018 12:17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977165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571495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8/21/2018 12:17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706501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bwMode="auto">
      <p:bgPr>
        <a:solidFill>
          <a:schemeClr val="accent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ltGray">
          <a:xfrm>
            <a:off x="882" y="0"/>
            <a:ext cx="12434711" cy="6994525"/>
          </a:xfrm>
          <a:prstGeom prst="rect">
            <a:avLst/>
          </a:prstGeom>
        </p:spPr>
      </p:pic>
      <p:pic>
        <p:nvPicPr>
          <p:cNvPr id="6" name="MS logo white - EMF"/>
          <p:cNvPicPr>
            <a:picLocks noChangeAspect="1"/>
          </p:cNvPicPr>
          <p:nvPr userDrawn="1"/>
        </p:nvPicPr>
        <p:blipFill>
          <a:blip r:embed="rId3"/>
          <a:stretch>
            <a:fillRect/>
          </a:stretch>
        </p:blipFill>
        <p:spPr bwMode="white">
          <a:xfrm>
            <a:off x="460688" y="479425"/>
            <a:ext cx="1451843" cy="310896"/>
          </a:xfrm>
          <a:prstGeom prst="rect">
            <a:avLst/>
          </a:prstGeom>
        </p:spPr>
      </p:pic>
      <p:sp>
        <p:nvSpPr>
          <p:cNvPr id="8" name="TextBox 7"/>
          <p:cNvSpPr txBox="1"/>
          <p:nvPr userDrawn="1"/>
        </p:nvSpPr>
        <p:spPr bwMode="white">
          <a:xfrm>
            <a:off x="294215" y="3035497"/>
            <a:ext cx="11887200" cy="1680460"/>
          </a:xfrm>
          <a:prstGeom prst="rect">
            <a:avLst/>
          </a:prstGeom>
          <a:noFill/>
        </p:spPr>
        <p:txBody>
          <a:bodyPr wrap="square" lIns="137160" tIns="146304" rIns="137160" bIns="146304" rtlCol="0" anchor="ctr">
            <a:spAutoFit/>
          </a:bodyPr>
          <a:lstStyle/>
          <a:p>
            <a:pPr>
              <a:lnSpc>
                <a:spcPct val="90000"/>
              </a:lnSpc>
              <a:spcAft>
                <a:spcPts val="600"/>
              </a:spcAft>
            </a:pPr>
            <a:r>
              <a:rPr lang="en-US" sz="50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Machine Learning,</a:t>
            </a:r>
            <a:r>
              <a:rPr lang="en-US" sz="5000" baseline="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 AI</a:t>
            </a:r>
            <a:br>
              <a:rPr lang="en-US" sz="5000" baseline="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br>
            <a:r>
              <a:rPr lang="en-US" sz="5000" baseline="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&amp; </a:t>
            </a:r>
            <a:r>
              <a:rPr lang="en-US" sz="50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Data Science Conference</a:t>
            </a:r>
          </a:p>
        </p:txBody>
      </p:sp>
      <p:cxnSp>
        <p:nvCxnSpPr>
          <p:cNvPr id="3" name="Straight Connector 2">
            <a:extLst>
              <a:ext uri="{FF2B5EF4-FFF2-40B4-BE49-F238E27FC236}">
                <a16:creationId xmlns:a16="http://schemas.microsoft.com/office/drawing/2014/main" id="{21FF808E-119C-4D42-9CAC-52EE6F8A1ECD}"/>
              </a:ext>
            </a:extLst>
          </p:cNvPr>
          <p:cNvCxnSpPr>
            <a:cxnSpLocks/>
          </p:cNvCxnSpPr>
          <p:nvPr userDrawn="1"/>
        </p:nvCxnSpPr>
        <p:spPr>
          <a:xfrm>
            <a:off x="11056950" y="3035497"/>
            <a:ext cx="0" cy="1680460"/>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B5C7176D-9E79-48E0-AC62-726FB493F6D2}"/>
              </a:ext>
            </a:extLst>
          </p:cNvPr>
          <p:cNvCxnSpPr>
            <a:cxnSpLocks/>
          </p:cNvCxnSpPr>
          <p:nvPr userDrawn="1"/>
        </p:nvCxnSpPr>
        <p:spPr>
          <a:xfrm>
            <a:off x="11056950" y="3875727"/>
            <a:ext cx="914400" cy="0"/>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0A9648B-D105-4A3F-A6C6-7AC6FA18EB21}"/>
              </a:ext>
            </a:extLst>
          </p:cNvPr>
          <p:cNvSpPr txBox="1"/>
          <p:nvPr userDrawn="1"/>
        </p:nvSpPr>
        <p:spPr>
          <a:xfrm>
            <a:off x="9331605" y="3385436"/>
            <a:ext cx="1725344" cy="960263"/>
          </a:xfrm>
          <a:prstGeom prst="rect">
            <a:avLst/>
          </a:prstGeom>
          <a:noFill/>
        </p:spPr>
        <p:txBody>
          <a:bodyPr wrap="none" lIns="182880" tIns="146304" rIns="182880" bIns="146304" rtlCol="0" anchor="ctr">
            <a:spAutoFit/>
          </a:bodyPr>
          <a:lstStyle/>
          <a:p>
            <a:pPr algn="r">
              <a:lnSpc>
                <a:spcPct val="90000"/>
              </a:lnSpc>
              <a:spcAft>
                <a:spcPts val="0"/>
              </a:spcAft>
            </a:pPr>
            <a:r>
              <a:rPr lang="en-US" sz="2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Dec 7–8</a:t>
            </a:r>
          </a:p>
          <a:p>
            <a:pPr algn="r">
              <a:lnSpc>
                <a:spcPct val="90000"/>
              </a:lnSpc>
              <a:spcAft>
                <a:spcPts val="0"/>
              </a:spcAft>
            </a:pPr>
            <a:r>
              <a:rPr lang="en-US" sz="2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Redmond</a:t>
            </a:r>
          </a:p>
        </p:txBody>
      </p:sp>
      <p:sp>
        <p:nvSpPr>
          <p:cNvPr id="11" name="TextBox 10">
            <a:extLst>
              <a:ext uri="{FF2B5EF4-FFF2-40B4-BE49-F238E27FC236}">
                <a16:creationId xmlns:a16="http://schemas.microsoft.com/office/drawing/2014/main" id="{DFDE727F-79DF-4227-94C5-AF1921E19770}"/>
              </a:ext>
            </a:extLst>
          </p:cNvPr>
          <p:cNvSpPr txBox="1"/>
          <p:nvPr userDrawn="1"/>
        </p:nvSpPr>
        <p:spPr>
          <a:xfrm>
            <a:off x="11056950" y="3475328"/>
            <a:ext cx="983603" cy="398251"/>
          </a:xfrm>
          <a:prstGeom prst="rect">
            <a:avLst/>
          </a:prstGeom>
          <a:noFill/>
        </p:spPr>
        <p:txBody>
          <a:bodyPr wrap="none" lIns="91440" tIns="91440" rIns="91440" bIns="91440" rtlCol="0" anchor="b">
            <a:noAutofit/>
          </a:bodyPr>
          <a:lstStyle/>
          <a:p>
            <a:pPr>
              <a:lnSpc>
                <a:spcPct val="15000"/>
              </a:lnSpc>
              <a:spcAft>
                <a:spcPts val="600"/>
              </a:spcAft>
            </a:pPr>
            <a:r>
              <a:rPr lang="en-US" sz="6000" dirty="0">
                <a:gradFill>
                  <a:gsLst>
                    <a:gs pos="2917">
                      <a:schemeClr val="tx1"/>
                    </a:gs>
                    <a:gs pos="30000">
                      <a:schemeClr val="tx1"/>
                    </a:gs>
                  </a:gsLst>
                  <a:lin ang="5400000" scaled="0"/>
                </a:gradFill>
                <a:latin typeface="+mj-lt"/>
              </a:rPr>
              <a:t>20</a:t>
            </a:r>
          </a:p>
        </p:txBody>
      </p:sp>
      <p:sp>
        <p:nvSpPr>
          <p:cNvPr id="13" name="TextBox 12">
            <a:extLst>
              <a:ext uri="{FF2B5EF4-FFF2-40B4-BE49-F238E27FC236}">
                <a16:creationId xmlns:a16="http://schemas.microsoft.com/office/drawing/2014/main" id="{97E3FD45-2311-4A11-86F3-A43F7F174E5F}"/>
              </a:ext>
            </a:extLst>
          </p:cNvPr>
          <p:cNvSpPr txBox="1"/>
          <p:nvPr userDrawn="1"/>
        </p:nvSpPr>
        <p:spPr>
          <a:xfrm>
            <a:off x="11056950" y="4351098"/>
            <a:ext cx="983603" cy="398251"/>
          </a:xfrm>
          <a:prstGeom prst="rect">
            <a:avLst/>
          </a:prstGeom>
          <a:noFill/>
        </p:spPr>
        <p:txBody>
          <a:bodyPr wrap="none" lIns="91440" tIns="91440" rIns="91440" bIns="91440" rtlCol="0" anchor="t">
            <a:noAutofit/>
          </a:bodyPr>
          <a:lstStyle/>
          <a:p>
            <a:pPr>
              <a:lnSpc>
                <a:spcPct val="15000"/>
              </a:lnSpc>
              <a:spcAft>
                <a:spcPts val="600"/>
              </a:spcAft>
            </a:pPr>
            <a:r>
              <a:rPr lang="en-US" sz="60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17</a:t>
            </a:r>
          </a:p>
        </p:txBody>
      </p:sp>
    </p:spTree>
    <p:extLst>
      <p:ext uri="{BB962C8B-B14F-4D97-AF65-F5344CB8AC3E}">
        <p14:creationId xmlns:p14="http://schemas.microsoft.com/office/powerpoint/2010/main" val="34550102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18636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832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14857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97938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10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9038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95493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22771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94411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38112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867813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4F010-3551-4D57-B6B0-9C19600A13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481003-D6CB-4DBE-A134-F10952A41B4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2952C9-A3A5-4562-AC16-E8057C435697}"/>
              </a:ext>
            </a:extLst>
          </p:cNvPr>
          <p:cNvSpPr>
            <a:spLocks noGrp="1"/>
          </p:cNvSpPr>
          <p:nvPr>
            <p:ph type="dt" sz="half" idx="10"/>
          </p:nvPr>
        </p:nvSpPr>
        <p:spPr/>
        <p:txBody>
          <a:bodyPr/>
          <a:lstStyle/>
          <a:p>
            <a:fld id="{927B4137-E1ED-457A-B5D1-FCFDA85D8E2E}" type="datetimeFigureOut">
              <a:rPr lang="en-US" smtClean="0"/>
              <a:t>8/21/2018</a:t>
            </a:fld>
            <a:endParaRPr lang="en-US"/>
          </a:p>
        </p:txBody>
      </p:sp>
      <p:sp>
        <p:nvSpPr>
          <p:cNvPr id="5" name="Footer Placeholder 4">
            <a:extLst>
              <a:ext uri="{FF2B5EF4-FFF2-40B4-BE49-F238E27FC236}">
                <a16:creationId xmlns:a16="http://schemas.microsoft.com/office/drawing/2014/main" id="{3C318FAF-7810-4535-AA07-1B6E58AD6F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675B4E-B1EA-40B5-BCCE-8AF384ABD9C1}"/>
              </a:ext>
            </a:extLst>
          </p:cNvPr>
          <p:cNvSpPr>
            <a:spLocks noGrp="1"/>
          </p:cNvSpPr>
          <p:nvPr>
            <p:ph type="sldNum" sz="quarter" idx="12"/>
          </p:nvPr>
        </p:nvSpPr>
        <p:spPr/>
        <p:txBody>
          <a:bodyPr/>
          <a:lstStyle/>
          <a:p>
            <a:fld id="{4ABCE762-D000-44F7-9219-3768703DD44F}" type="slidenum">
              <a:rPr lang="en-US" smtClean="0"/>
              <a:t>‹#›</a:t>
            </a:fld>
            <a:endParaRPr lang="en-US"/>
          </a:p>
        </p:txBody>
      </p:sp>
    </p:spTree>
    <p:extLst>
      <p:ext uri="{BB962C8B-B14F-4D97-AF65-F5344CB8AC3E}">
        <p14:creationId xmlns:p14="http://schemas.microsoft.com/office/powerpoint/2010/main" val="27743042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D56B8-2055-4DAB-929F-81F982A80716}"/>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9A2318E6-E2CF-43DE-9D33-3698A7AECC25}"/>
              </a:ext>
            </a:extLst>
          </p:cNvPr>
          <p:cNvSpPr>
            <a:spLocks noGrp="1"/>
          </p:cNvSpPr>
          <p:nvPr>
            <p:ph type="pic" idx="1"/>
          </p:nvPr>
        </p:nvSpPr>
        <p:spPr>
          <a:xfrm>
            <a:off x="5287122" y="1007083"/>
            <a:ext cx="6295965" cy="636777"/>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2818A4E0-4DEB-4CC8-8494-D556A2A6DA49}"/>
              </a:ext>
            </a:extLst>
          </p:cNvPr>
          <p:cNvSpPr>
            <a:spLocks noGrp="1"/>
          </p:cNvSpPr>
          <p:nvPr>
            <p:ph type="body" sz="half" idx="2"/>
          </p:nvPr>
        </p:nvSpPr>
        <p:spPr>
          <a:xfrm>
            <a:off x="856628" y="2098357"/>
            <a:ext cx="4011087" cy="410690"/>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E63BD46D-AE84-483F-9625-9A0CD8C70019}"/>
              </a:ext>
            </a:extLst>
          </p:cNvPr>
          <p:cNvSpPr>
            <a:spLocks noGrp="1"/>
          </p:cNvSpPr>
          <p:nvPr>
            <p:ph type="dt" sz="half" idx="10"/>
          </p:nvPr>
        </p:nvSpPr>
        <p:spPr/>
        <p:txBody>
          <a:bodyPr/>
          <a:lstStyle/>
          <a:p>
            <a:fld id="{927B4137-E1ED-457A-B5D1-FCFDA85D8E2E}" type="datetimeFigureOut">
              <a:rPr lang="en-US" smtClean="0"/>
              <a:t>8/21/2018</a:t>
            </a:fld>
            <a:endParaRPr lang="en-US"/>
          </a:p>
        </p:txBody>
      </p:sp>
      <p:sp>
        <p:nvSpPr>
          <p:cNvPr id="6" name="Footer Placeholder 5">
            <a:extLst>
              <a:ext uri="{FF2B5EF4-FFF2-40B4-BE49-F238E27FC236}">
                <a16:creationId xmlns:a16="http://schemas.microsoft.com/office/drawing/2014/main" id="{8E43BF95-108A-4981-8072-A2ACCB008C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1296D3-33BD-4EAC-8078-B17A5156EE59}"/>
              </a:ext>
            </a:extLst>
          </p:cNvPr>
          <p:cNvSpPr>
            <a:spLocks noGrp="1"/>
          </p:cNvSpPr>
          <p:nvPr>
            <p:ph type="sldNum" sz="quarter" idx="12"/>
          </p:nvPr>
        </p:nvSpPr>
        <p:spPr/>
        <p:txBody>
          <a:bodyPr/>
          <a:lstStyle/>
          <a:p>
            <a:fld id="{4ABCE762-D000-44F7-9219-3768703DD44F}" type="slidenum">
              <a:rPr lang="en-US" smtClean="0"/>
              <a:t>‹#›</a:t>
            </a:fld>
            <a:endParaRPr lang="en-US"/>
          </a:p>
        </p:txBody>
      </p:sp>
    </p:spTree>
    <p:extLst>
      <p:ext uri="{BB962C8B-B14F-4D97-AF65-F5344CB8AC3E}">
        <p14:creationId xmlns:p14="http://schemas.microsoft.com/office/powerpoint/2010/main" val="4100337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13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5784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288636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4091931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925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4876166"/>
            <a:ext cx="7314043"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919933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7314042" cy="1181862"/>
          </a:xfrm>
          <a:noFill/>
        </p:spPr>
        <p:txBody>
          <a:bodyPr wrap="square"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80903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3"/>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059602932"/>
      </p:ext>
    </p:extLst>
  </p:cSld>
  <p:clrMap bg1="lt1" tx1="dk1" bg2="lt2" tx2="dk2" accent1="accent1" accent2="accent2" accent3="accent3" accent4="accent4" accent5="accent5" accent6="accent6" hlink="hlink" folHlink="folHlink"/>
  <p:sldLayoutIdLst>
    <p:sldLayoutId id="2147484476" r:id="rId1"/>
    <p:sldLayoutId id="2147484478" r:id="rId2"/>
    <p:sldLayoutId id="2147484480" r:id="rId3"/>
    <p:sldLayoutId id="2147484481" r:id="rId4"/>
    <p:sldLayoutId id="2147484482" r:id="rId5"/>
    <p:sldLayoutId id="2147484483" r:id="rId6"/>
    <p:sldLayoutId id="2147484484" r:id="rId7"/>
    <p:sldLayoutId id="2147484485" r:id="rId8"/>
    <p:sldLayoutId id="2147484486" r:id="rId9"/>
    <p:sldLayoutId id="2147484487" r:id="rId10"/>
    <p:sldLayoutId id="2147484488" r:id="rId11"/>
    <p:sldLayoutId id="2147484495" r:id="rId12"/>
    <p:sldLayoutId id="2147484489" r:id="rId13"/>
    <p:sldLayoutId id="2147484490" r:id="rId14"/>
    <p:sldLayoutId id="2147484491" r:id="rId15"/>
    <p:sldLayoutId id="2147484496" r:id="rId16"/>
    <p:sldLayoutId id="2147484492" r:id="rId17"/>
    <p:sldLayoutId id="2147484493" r:id="rId18"/>
    <p:sldLayoutId id="2147484494" r:id="rId19"/>
    <p:sldLayoutId id="2147484497" r:id="rId20"/>
    <p:sldLayoutId id="2147484498"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arxiv.org/abs/1707.02968" TargetMode="External"/><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9.tiff"/><Relationship Id="rId7"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0.xml"/><Relationship Id="rId7" Type="http://schemas.openxmlformats.org/officeDocument/2006/relationships/hyperlink" Target="https://arxiv.org/abs/1806.08730" TargetMode="Externa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hyperlink" Target="https://arxiv.org/abs/1708.00107" TargetMode="External"/><Relationship Id="rId5" Type="http://schemas.openxmlformats.org/officeDocument/2006/relationships/hyperlink" Target="https://openreview.net/forum?id=BJeYYeaVJ7" TargetMode="External"/><Relationship Id="rId4" Type="http://schemas.openxmlformats.org/officeDocument/2006/relationships/notesSlide" Target="../notesSlides/notesSlide13.xml"/><Relationship Id="rId9"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hyperlink" Target="http://nlp.fast.ai/classification/2018/05/15/introducting-ulmfit.html" TargetMode="External"/><Relationship Id="rId2" Type="http://schemas.openxmlformats.org/officeDocument/2006/relationships/hyperlink" Target="https://blog.openai.com/language-unsupervised/" TargetMode="External"/><Relationship Id="rId1" Type="http://schemas.openxmlformats.org/officeDocument/2006/relationships/slideLayout" Target="../slideLayouts/slideLayout20.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hyperlink" Target="https://arxiv.org/abs/1806.02847"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zure/active-learning-workshop"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hyperlink" Target="http://hostname:8787/" TargetMode="External"/><Relationship Id="rId4" Type="http://schemas.openxmlformats.org/officeDocument/2006/relationships/hyperlink" Target="https://hostname:8000/"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Azure/active-learning-workshop/tree/master/text_classification" TargetMode="External"/><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Azure/active-learning-workshop/blob/master/text_classification/tuning/find-best-model.ipynb" TargetMode="External"/><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Azure/active-learning-workshop/blob/master/deployment/TextClassificationWithMMLSpark.ipynb" TargetMode="External"/><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github.com/Azure/active-learning-workshop/"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hyperlink" Target="https://github.com/Azure/active-learning-workshop/"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23.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png"/></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30.png"/><Relationship Id="rId4" Type="http://schemas.openxmlformats.org/officeDocument/2006/relationships/image" Target="../media/image29.png"/></Relationships>
</file>

<file path=ppt/slides/_rels/slide44.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32.png"/></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47.xml.rels><?xml version="1.0" encoding="UTF-8" standalone="yes"?>
<Relationships xmlns="http://schemas.openxmlformats.org/package/2006/relationships"><Relationship Id="rId3" Type="http://schemas.openxmlformats.org/officeDocument/2006/relationships/hyperlink" Target="https://github.com/tensorflow/models/blob/master/research/object_detection" TargetMode="External"/><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36.jpeg"/><Relationship Id="rId7" Type="http://schemas.openxmlformats.org/officeDocument/2006/relationships/hyperlink" Target="https://github.com/olgaliak/active-learning-detect" TargetMode="External"/><Relationship Id="rId2" Type="http://schemas.openxmlformats.org/officeDocument/2006/relationships/notesSlide" Target="../notesSlides/notesSlide35.xml"/><Relationship Id="rId1" Type="http://schemas.openxmlformats.org/officeDocument/2006/relationships/slideLayout" Target="../slideLayouts/slideLayout4.xml"/><Relationship Id="rId6" Type="http://schemas.openxmlformats.org/officeDocument/2006/relationships/image" Target="../media/image39.jpeg"/><Relationship Id="rId5" Type="http://schemas.openxmlformats.org/officeDocument/2006/relationships/image" Target="../media/image38.png"/><Relationship Id="rId4" Type="http://schemas.openxmlformats.org/officeDocument/2006/relationships/image" Target="../media/image37.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image" Target="../media/image41.png"/></Relationships>
</file>

<file path=ppt/slides/_rels/slide5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43.png"/></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45.png"/></Relationships>
</file>

<file path=ppt/slides/_rels/slide5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image" Target="../media/image47.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3" Type="http://schemas.openxmlformats.org/officeDocument/2006/relationships/hyperlink" Target="http://blog.revolutionanalytics.com/2017/09/wood-knots.html" TargetMode="External"/><Relationship Id="rId2" Type="http://schemas.openxmlformats.org/officeDocument/2006/relationships/notesSlide" Target="../notesSlides/notesSlide44.xml"/><Relationship Id="rId1" Type="http://schemas.openxmlformats.org/officeDocument/2006/relationships/slideLayout" Target="../slideLayouts/slideLayout4.xml"/><Relationship Id="rId4" Type="http://schemas.openxmlformats.org/officeDocument/2006/relationships/image" Target="../media/image48.png"/></Relationships>
</file>

<file path=ppt/slides/_rels/slide5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arxiv.org/abs/1610.08914v2"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1" y="1516062"/>
            <a:ext cx="11142942" cy="2438402"/>
          </a:xfrm>
        </p:spPr>
        <p:txBody>
          <a:bodyPr/>
          <a:lstStyle/>
          <a:p>
            <a:pPr fontAlgn="base"/>
            <a:r>
              <a:rPr lang="en-US" sz="4800" b="1" dirty="0"/>
              <a:t>Hands-on Tutorial:</a:t>
            </a:r>
            <a:br>
              <a:rPr lang="en-US" b="1" dirty="0"/>
            </a:br>
            <a:r>
              <a:rPr lang="en-US" b="1" dirty="0"/>
              <a:t>Active learning and transfer learning at scale with R and Python</a:t>
            </a:r>
            <a:br>
              <a:rPr lang="en-US" b="1" dirty="0"/>
            </a:br>
            <a:br>
              <a:rPr lang="en-US" sz="3500" dirty="0"/>
            </a:br>
            <a:br>
              <a:rPr lang="en-US" sz="3500" dirty="0"/>
            </a:br>
            <a:r>
              <a:rPr lang="en-US" sz="3000" i="1" dirty="0"/>
              <a:t> </a:t>
            </a:r>
          </a:p>
        </p:txBody>
      </p:sp>
      <p:sp>
        <p:nvSpPr>
          <p:cNvPr id="5" name="Text Placeholder 4"/>
          <p:cNvSpPr>
            <a:spLocks noGrp="1"/>
          </p:cNvSpPr>
          <p:nvPr>
            <p:ph type="body" sz="quarter" idx="12"/>
          </p:nvPr>
        </p:nvSpPr>
        <p:spPr>
          <a:xfrm>
            <a:off x="274701" y="3986936"/>
            <a:ext cx="7315137" cy="2482126"/>
          </a:xfrm>
        </p:spPr>
        <p:txBody>
          <a:bodyPr/>
          <a:lstStyle/>
          <a:p>
            <a:r>
              <a:rPr lang="en-US" sz="2400" i="1" dirty="0"/>
              <a:t>Mario Inchiosa</a:t>
            </a:r>
          </a:p>
          <a:p>
            <a:r>
              <a:rPr lang="en-US" sz="2400" i="1" dirty="0"/>
              <a:t>Ali-Kazim Zaidi</a:t>
            </a:r>
          </a:p>
          <a:p>
            <a:r>
              <a:rPr lang="de-DE" sz="2400" i="1" dirty="0"/>
              <a:t>John-Mark Agosta</a:t>
            </a:r>
            <a:endParaRPr lang="en-US" sz="2400" i="1" dirty="0"/>
          </a:p>
          <a:p>
            <a:r>
              <a:rPr lang="en-US" sz="2400" i="1" dirty="0"/>
              <a:t>Robert Horton</a:t>
            </a:r>
          </a:p>
          <a:p>
            <a:r>
              <a:rPr lang="en-US" sz="2400" i="1" dirty="0"/>
              <a:t>Tomas Singliar</a:t>
            </a:r>
          </a:p>
          <a:p>
            <a:r>
              <a:rPr lang="en-US" sz="2400" i="1" dirty="0"/>
              <a:t>Olga Liakhovich</a:t>
            </a:r>
          </a:p>
          <a:p>
            <a:r>
              <a:rPr lang="fi-FI" sz="2400" i="1" dirty="0"/>
              <a:t>Vanja Paunic</a:t>
            </a:r>
          </a:p>
          <a:p>
            <a:r>
              <a:rPr lang="en-US" sz="2400" i="1" dirty="0"/>
              <a:t>Hang Zhang</a:t>
            </a:r>
          </a:p>
          <a:p>
            <a:endParaRPr lang="en-US" sz="2400" i="1" dirty="0"/>
          </a:p>
        </p:txBody>
      </p:sp>
    </p:spTree>
    <p:extLst>
      <p:ext uri="{BB962C8B-B14F-4D97-AF65-F5344CB8AC3E}">
        <p14:creationId xmlns:p14="http://schemas.microsoft.com/office/powerpoint/2010/main" val="378864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3176254"/>
          </a:xfrm>
        </p:spPr>
        <p:txBody>
          <a:bodyPr/>
          <a:lstStyle/>
          <a:p>
            <a:r>
              <a:rPr lang="en-US" dirty="0"/>
              <a:t>Text Featurization with Word Vectors and Universal Embeddings</a:t>
            </a:r>
          </a:p>
        </p:txBody>
      </p:sp>
    </p:spTree>
    <p:extLst>
      <p:ext uri="{BB962C8B-B14F-4D97-AF65-F5344CB8AC3E}">
        <p14:creationId xmlns:p14="http://schemas.microsoft.com/office/powerpoint/2010/main" val="13184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9437" y="280105"/>
            <a:ext cx="10303031" cy="1149848"/>
          </a:xfrm>
        </p:spPr>
        <p:txBody>
          <a:bodyPr/>
          <a:lstStyle/>
          <a:p>
            <a:r>
              <a:rPr lang="en-US" dirty="0"/>
              <a:t>Capacity and Inductive Biases</a:t>
            </a:r>
          </a:p>
        </p:txBody>
      </p:sp>
      <p:cxnSp>
        <p:nvCxnSpPr>
          <p:cNvPr id="5" name="Straight Arrow Connector 4"/>
          <p:cNvCxnSpPr/>
          <p:nvPr/>
        </p:nvCxnSpPr>
        <p:spPr>
          <a:xfrm flipV="1">
            <a:off x="2022118" y="1789159"/>
            <a:ext cx="0" cy="4273826"/>
          </a:xfrm>
          <a:prstGeom prst="straightConnector1">
            <a:avLst/>
          </a:prstGeom>
          <a:ln w="25400">
            <a:solidFill>
              <a:schemeClr val="tx1">
                <a:lumMod val="95000"/>
              </a:schemeClr>
            </a:solidFill>
            <a:miter lim="800000"/>
            <a:tailEnd type="triangle" w="med" len="lg"/>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2022118" y="6062985"/>
            <a:ext cx="7615180" cy="0"/>
          </a:xfrm>
          <a:prstGeom prst="straightConnector1">
            <a:avLst/>
          </a:prstGeom>
          <a:ln w="25400">
            <a:solidFill>
              <a:schemeClr val="tx1">
                <a:lumMod val="95000"/>
              </a:schemeClr>
            </a:solidFill>
            <a:miter lim="800000"/>
            <a:tailEnd type="triangle" w="med" len="lg"/>
          </a:ln>
        </p:spPr>
        <p:style>
          <a:lnRef idx="1">
            <a:schemeClr val="accent1"/>
          </a:lnRef>
          <a:fillRef idx="0">
            <a:schemeClr val="accent1"/>
          </a:fillRef>
          <a:effectRef idx="0">
            <a:schemeClr val="accent1"/>
          </a:effectRef>
          <a:fontRef idx="minor">
            <a:schemeClr val="tx1"/>
          </a:fontRef>
        </p:style>
      </p:cxnSp>
      <p:sp>
        <p:nvSpPr>
          <p:cNvPr id="18" name="Freeform 17"/>
          <p:cNvSpPr/>
          <p:nvPr/>
        </p:nvSpPr>
        <p:spPr>
          <a:xfrm>
            <a:off x="2032372" y="3214550"/>
            <a:ext cx="7371809" cy="2822534"/>
          </a:xfrm>
          <a:custGeom>
            <a:avLst/>
            <a:gdLst>
              <a:gd name="connsiteX0" fmla="*/ 0 w 6722533"/>
              <a:gd name="connsiteY0" fmla="*/ 2760133 h 2760133"/>
              <a:gd name="connsiteX1" fmla="*/ 321733 w 6722533"/>
              <a:gd name="connsiteY1" fmla="*/ 1422400 h 2760133"/>
              <a:gd name="connsiteX2" fmla="*/ 1016000 w 6722533"/>
              <a:gd name="connsiteY2" fmla="*/ 541866 h 2760133"/>
              <a:gd name="connsiteX3" fmla="*/ 2692400 w 6722533"/>
              <a:gd name="connsiteY3" fmla="*/ 169333 h 2760133"/>
              <a:gd name="connsiteX4" fmla="*/ 4521200 w 6722533"/>
              <a:gd name="connsiteY4" fmla="*/ 33866 h 2760133"/>
              <a:gd name="connsiteX5" fmla="*/ 5689600 w 6722533"/>
              <a:gd name="connsiteY5" fmla="*/ 16933 h 2760133"/>
              <a:gd name="connsiteX6" fmla="*/ 6417733 w 6722533"/>
              <a:gd name="connsiteY6" fmla="*/ 0 h 2760133"/>
              <a:gd name="connsiteX7" fmla="*/ 6722533 w 6722533"/>
              <a:gd name="connsiteY7" fmla="*/ 16933 h 27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2533" h="2760133">
                <a:moveTo>
                  <a:pt x="0" y="2760133"/>
                </a:moveTo>
                <a:cubicBezTo>
                  <a:pt x="76200" y="2276122"/>
                  <a:pt x="152400" y="1792111"/>
                  <a:pt x="321733" y="1422400"/>
                </a:cubicBezTo>
                <a:cubicBezTo>
                  <a:pt x="491066" y="1052689"/>
                  <a:pt x="620889" y="750710"/>
                  <a:pt x="1016000" y="541866"/>
                </a:cubicBezTo>
                <a:cubicBezTo>
                  <a:pt x="1411111" y="333022"/>
                  <a:pt x="2108200" y="254000"/>
                  <a:pt x="2692400" y="169333"/>
                </a:cubicBezTo>
                <a:cubicBezTo>
                  <a:pt x="3276600" y="84666"/>
                  <a:pt x="4021667" y="59266"/>
                  <a:pt x="4521200" y="33866"/>
                </a:cubicBezTo>
                <a:cubicBezTo>
                  <a:pt x="5020733" y="8466"/>
                  <a:pt x="5689600" y="16933"/>
                  <a:pt x="5689600" y="16933"/>
                </a:cubicBezTo>
                <a:lnTo>
                  <a:pt x="6417733" y="0"/>
                </a:lnTo>
                <a:cubicBezTo>
                  <a:pt x="6589888" y="0"/>
                  <a:pt x="6722533" y="16933"/>
                  <a:pt x="6722533" y="16933"/>
                </a:cubicBezTo>
              </a:path>
            </a:pathLst>
          </a:custGeom>
          <a:noFill/>
          <a:ln w="63500">
            <a:solidFill>
              <a:schemeClr val="accent1">
                <a:lumMod val="40000"/>
                <a:lumOff val="6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dirty="0">
              <a:solidFill>
                <a:srgbClr val="FFFFFF"/>
              </a:solidFill>
              <a:latin typeface="Segoe UI Semilight"/>
            </a:endParaRPr>
          </a:p>
        </p:txBody>
      </p:sp>
      <p:sp>
        <p:nvSpPr>
          <p:cNvPr id="20" name="Freeform 19"/>
          <p:cNvSpPr/>
          <p:nvPr/>
        </p:nvSpPr>
        <p:spPr>
          <a:xfrm>
            <a:off x="2049638" y="2099985"/>
            <a:ext cx="7354541" cy="3902564"/>
          </a:xfrm>
          <a:custGeom>
            <a:avLst/>
            <a:gdLst>
              <a:gd name="connsiteX0" fmla="*/ 0 w 7044267"/>
              <a:gd name="connsiteY0" fmla="*/ 3742266 h 3742266"/>
              <a:gd name="connsiteX1" fmla="*/ 626533 w 7044267"/>
              <a:gd name="connsiteY1" fmla="*/ 2387600 h 3742266"/>
              <a:gd name="connsiteX2" fmla="*/ 1591733 w 7044267"/>
              <a:gd name="connsiteY2" fmla="*/ 1439333 h 3742266"/>
              <a:gd name="connsiteX3" fmla="*/ 2810933 w 7044267"/>
              <a:gd name="connsiteY3" fmla="*/ 880533 h 3742266"/>
              <a:gd name="connsiteX4" fmla="*/ 4470400 w 7044267"/>
              <a:gd name="connsiteY4" fmla="*/ 474133 h 3742266"/>
              <a:gd name="connsiteX5" fmla="*/ 5554133 w 7044267"/>
              <a:gd name="connsiteY5" fmla="*/ 237066 h 3742266"/>
              <a:gd name="connsiteX6" fmla="*/ 6553200 w 7044267"/>
              <a:gd name="connsiteY6" fmla="*/ 67733 h 3742266"/>
              <a:gd name="connsiteX7" fmla="*/ 7044267 w 7044267"/>
              <a:gd name="connsiteY7" fmla="*/ 0 h 3742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44267" h="3742266">
                <a:moveTo>
                  <a:pt x="0" y="3742266"/>
                </a:moveTo>
                <a:cubicBezTo>
                  <a:pt x="180622" y="3256844"/>
                  <a:pt x="361244" y="2771422"/>
                  <a:pt x="626533" y="2387600"/>
                </a:cubicBezTo>
                <a:cubicBezTo>
                  <a:pt x="891822" y="2003778"/>
                  <a:pt x="1227666" y="1690511"/>
                  <a:pt x="1591733" y="1439333"/>
                </a:cubicBezTo>
                <a:cubicBezTo>
                  <a:pt x="1955800" y="1188155"/>
                  <a:pt x="2331155" y="1041400"/>
                  <a:pt x="2810933" y="880533"/>
                </a:cubicBezTo>
                <a:cubicBezTo>
                  <a:pt x="3290711" y="719666"/>
                  <a:pt x="4013200" y="581378"/>
                  <a:pt x="4470400" y="474133"/>
                </a:cubicBezTo>
                <a:cubicBezTo>
                  <a:pt x="4927600" y="366888"/>
                  <a:pt x="5207000" y="304799"/>
                  <a:pt x="5554133" y="237066"/>
                </a:cubicBezTo>
                <a:cubicBezTo>
                  <a:pt x="5901266" y="169333"/>
                  <a:pt x="6304844" y="107244"/>
                  <a:pt x="6553200" y="67733"/>
                </a:cubicBezTo>
                <a:cubicBezTo>
                  <a:pt x="6801556" y="28222"/>
                  <a:pt x="7044267" y="0"/>
                  <a:pt x="7044267" y="0"/>
                </a:cubicBezTo>
              </a:path>
            </a:pathLst>
          </a:custGeom>
          <a:noFill/>
          <a:ln w="73025">
            <a:solidFill>
              <a:schemeClr val="accent2">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a:solidFill>
                <a:srgbClr val="FFFFFF"/>
              </a:solidFill>
              <a:latin typeface="Segoe UI Semilight"/>
            </a:endParaRPr>
          </a:p>
        </p:txBody>
      </p:sp>
      <p:sp>
        <p:nvSpPr>
          <p:cNvPr id="23" name="TextBox 22"/>
          <p:cNvSpPr txBox="1"/>
          <p:nvPr/>
        </p:nvSpPr>
        <p:spPr>
          <a:xfrm>
            <a:off x="96738" y="1632320"/>
            <a:ext cx="2020354" cy="439926"/>
          </a:xfrm>
          <a:prstGeom prst="rect">
            <a:avLst/>
          </a:prstGeom>
          <a:noFill/>
        </p:spPr>
        <p:txBody>
          <a:bodyPr wrap="square" rtlCol="0">
            <a:spAutoFit/>
          </a:bodyPr>
          <a:lstStyle/>
          <a:p>
            <a:pPr defTabSz="932563">
              <a:lnSpc>
                <a:spcPct val="90000"/>
              </a:lnSpc>
              <a:defRPr/>
            </a:pPr>
            <a:r>
              <a:rPr lang="en-US" sz="2448">
                <a:solidFill>
                  <a:srgbClr val="505050"/>
                </a:solidFill>
                <a:latin typeface="Segoe UI Semilight"/>
              </a:rPr>
              <a:t>performance</a:t>
            </a:r>
            <a:endParaRPr lang="en-US" sz="2448" dirty="0">
              <a:solidFill>
                <a:srgbClr val="505050"/>
              </a:solidFill>
              <a:latin typeface="Segoe UI Semilight"/>
            </a:endParaRPr>
          </a:p>
        </p:txBody>
      </p:sp>
      <p:sp>
        <p:nvSpPr>
          <p:cNvPr id="24" name="TextBox 23"/>
          <p:cNvSpPr txBox="1"/>
          <p:nvPr/>
        </p:nvSpPr>
        <p:spPr>
          <a:xfrm>
            <a:off x="8627121" y="6123425"/>
            <a:ext cx="2020354" cy="439988"/>
          </a:xfrm>
          <a:prstGeom prst="rect">
            <a:avLst/>
          </a:prstGeom>
          <a:noFill/>
        </p:spPr>
        <p:txBody>
          <a:bodyPr wrap="square" rtlCol="0">
            <a:spAutoFit/>
          </a:bodyPr>
          <a:lstStyle/>
          <a:p>
            <a:pPr defTabSz="932563">
              <a:lnSpc>
                <a:spcPct val="90000"/>
              </a:lnSpc>
              <a:defRPr/>
            </a:pPr>
            <a:r>
              <a:rPr lang="en-US" sz="2448" dirty="0">
                <a:solidFill>
                  <a:srgbClr val="505050"/>
                </a:solidFill>
                <a:latin typeface="Segoe UI Semilight"/>
              </a:rPr>
              <a:t>training data</a:t>
            </a:r>
          </a:p>
        </p:txBody>
      </p:sp>
      <p:sp>
        <p:nvSpPr>
          <p:cNvPr id="25" name="TextBox 24"/>
          <p:cNvSpPr txBox="1"/>
          <p:nvPr/>
        </p:nvSpPr>
        <p:spPr>
          <a:xfrm>
            <a:off x="7616943" y="1666858"/>
            <a:ext cx="2486589" cy="439926"/>
          </a:xfrm>
          <a:prstGeom prst="rect">
            <a:avLst/>
          </a:prstGeom>
          <a:noFill/>
        </p:spPr>
        <p:txBody>
          <a:bodyPr wrap="square" rtlCol="0">
            <a:spAutoFit/>
          </a:bodyPr>
          <a:lstStyle/>
          <a:p>
            <a:pPr defTabSz="932563">
              <a:lnSpc>
                <a:spcPct val="90000"/>
              </a:lnSpc>
              <a:defRPr/>
            </a:pPr>
            <a:r>
              <a:rPr lang="en-US" sz="2448" dirty="0">
                <a:solidFill>
                  <a:srgbClr val="505050"/>
                </a:solidFill>
                <a:latin typeface="Segoe UI Semilight"/>
              </a:rPr>
              <a:t>neural networks</a:t>
            </a:r>
          </a:p>
        </p:txBody>
      </p:sp>
      <p:sp>
        <p:nvSpPr>
          <p:cNvPr id="26" name="TextBox 25"/>
          <p:cNvSpPr txBox="1"/>
          <p:nvPr/>
        </p:nvSpPr>
        <p:spPr>
          <a:xfrm>
            <a:off x="7727836" y="2711571"/>
            <a:ext cx="2686521" cy="439988"/>
          </a:xfrm>
          <a:prstGeom prst="rect">
            <a:avLst/>
          </a:prstGeom>
          <a:noFill/>
        </p:spPr>
        <p:txBody>
          <a:bodyPr wrap="square" rtlCol="0">
            <a:spAutoFit/>
          </a:bodyPr>
          <a:lstStyle/>
          <a:p>
            <a:pPr defTabSz="932563">
              <a:lnSpc>
                <a:spcPct val="90000"/>
              </a:lnSpc>
              <a:defRPr/>
            </a:pPr>
            <a:r>
              <a:rPr lang="en-US" sz="2448" dirty="0">
                <a:solidFill>
                  <a:srgbClr val="505050"/>
                </a:solidFill>
                <a:latin typeface="Segoe UI Semilight"/>
              </a:rPr>
              <a:t>traditional learners</a:t>
            </a:r>
          </a:p>
        </p:txBody>
      </p:sp>
      <p:sp>
        <p:nvSpPr>
          <p:cNvPr id="30" name="TextBox 29"/>
          <p:cNvSpPr txBox="1"/>
          <p:nvPr/>
        </p:nvSpPr>
        <p:spPr>
          <a:xfrm>
            <a:off x="96737" y="6565966"/>
            <a:ext cx="11327797" cy="382254"/>
          </a:xfrm>
          <a:prstGeom prst="rect">
            <a:avLst/>
          </a:prstGeom>
          <a:noFill/>
        </p:spPr>
        <p:txBody>
          <a:bodyPr wrap="square" rtlCol="0">
            <a:spAutoFit/>
          </a:bodyPr>
          <a:lstStyle/>
          <a:p>
            <a:pPr defTabSz="932563">
              <a:defRPr/>
            </a:pPr>
            <a:r>
              <a:rPr lang="en-US" sz="1836" b="1" dirty="0">
                <a:solidFill>
                  <a:srgbClr val="505050"/>
                </a:solidFill>
                <a:latin typeface="Segoe UI Semilight"/>
                <a:hlinkClick r:id="rId3"/>
              </a:rPr>
              <a:t>Revisiting Unreasonable Effectiveness of Data in Deep Learning Era, Google</a:t>
            </a:r>
            <a:endParaRPr lang="en-US" sz="1836" b="1" dirty="0">
              <a:solidFill>
                <a:srgbClr val="505050"/>
              </a:solidFill>
              <a:latin typeface="Segoe UI Semilight"/>
            </a:endParaRPr>
          </a:p>
        </p:txBody>
      </p:sp>
    </p:spTree>
    <p:extLst>
      <p:ext uri="{BB962C8B-B14F-4D97-AF65-F5344CB8AC3E}">
        <p14:creationId xmlns:p14="http://schemas.microsoft.com/office/powerpoint/2010/main" val="3383422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3000"/>
                                        <p:tgtEl>
                                          <p:spTgt spid="2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3000"/>
                                        <p:tgtEl>
                                          <p:spTgt spid="25"/>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8" grpId="0" animBg="1"/>
      <p:bldP spid="20" grpId="0" animBg="1"/>
      <p:bldP spid="23" grpId="0"/>
      <p:bldP spid="24" grpId="0"/>
      <p:bldP spid="25" grpId="0"/>
      <p:bldP spid="26" grpId="0"/>
      <p:bldP spid="3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DA7C8E9-7320-7D46-ADAB-45F6C56E2AD9}"/>
              </a:ext>
            </a:extLst>
          </p:cNvPr>
          <p:cNvPicPr>
            <a:picLocks noChangeAspect="1"/>
          </p:cNvPicPr>
          <p:nvPr/>
        </p:nvPicPr>
        <p:blipFill>
          <a:blip r:embed="rId3"/>
          <a:stretch>
            <a:fillRect/>
          </a:stretch>
        </p:blipFill>
        <p:spPr>
          <a:xfrm>
            <a:off x="119743" y="52666"/>
            <a:ext cx="11812576" cy="5433785"/>
          </a:xfrm>
          <a:prstGeom prst="rect">
            <a:avLst/>
          </a:prstGeom>
        </p:spPr>
      </p:pic>
      <p:pic>
        <p:nvPicPr>
          <p:cNvPr id="12" name="Picture 11">
            <a:extLst>
              <a:ext uri="{FF2B5EF4-FFF2-40B4-BE49-F238E27FC236}">
                <a16:creationId xmlns:a16="http://schemas.microsoft.com/office/drawing/2014/main" id="{14537676-C0DE-B743-8E99-5B72E7822683}"/>
              </a:ext>
            </a:extLst>
          </p:cNvPr>
          <p:cNvPicPr>
            <a:picLocks noChangeAspect="1"/>
          </p:cNvPicPr>
          <p:nvPr/>
        </p:nvPicPr>
        <p:blipFill>
          <a:blip r:embed="rId4"/>
          <a:stretch>
            <a:fillRect/>
          </a:stretch>
        </p:blipFill>
        <p:spPr>
          <a:xfrm>
            <a:off x="31532" y="729394"/>
            <a:ext cx="1360715" cy="1360715"/>
          </a:xfrm>
          <a:prstGeom prst="rect">
            <a:avLst/>
          </a:prstGeom>
        </p:spPr>
      </p:pic>
      <p:pic>
        <p:nvPicPr>
          <p:cNvPr id="13" name="Picture 12">
            <a:extLst>
              <a:ext uri="{FF2B5EF4-FFF2-40B4-BE49-F238E27FC236}">
                <a16:creationId xmlns:a16="http://schemas.microsoft.com/office/drawing/2014/main" id="{818BC12A-9198-5E47-80A2-FD1F93D1B62C}"/>
              </a:ext>
            </a:extLst>
          </p:cNvPr>
          <p:cNvPicPr>
            <a:picLocks noChangeAspect="1"/>
          </p:cNvPicPr>
          <p:nvPr/>
        </p:nvPicPr>
        <p:blipFill>
          <a:blip r:embed="rId5"/>
          <a:stretch>
            <a:fillRect/>
          </a:stretch>
        </p:blipFill>
        <p:spPr>
          <a:xfrm>
            <a:off x="3231978" y="2975480"/>
            <a:ext cx="2254422" cy="2234293"/>
          </a:xfrm>
          <a:prstGeom prst="rect">
            <a:avLst/>
          </a:prstGeom>
        </p:spPr>
      </p:pic>
      <p:sp>
        <p:nvSpPr>
          <p:cNvPr id="14" name="Rectangle 13">
            <a:extLst>
              <a:ext uri="{FF2B5EF4-FFF2-40B4-BE49-F238E27FC236}">
                <a16:creationId xmlns:a16="http://schemas.microsoft.com/office/drawing/2014/main" id="{9A43E079-95C4-8A4C-BF70-64DBBD281620}"/>
              </a:ext>
            </a:extLst>
          </p:cNvPr>
          <p:cNvSpPr/>
          <p:nvPr/>
        </p:nvSpPr>
        <p:spPr>
          <a:xfrm>
            <a:off x="5486400" y="2880028"/>
            <a:ext cx="3730171" cy="232974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1E50195-3790-7A4D-8889-74CF3794B3F7}"/>
              </a:ext>
            </a:extLst>
          </p:cNvPr>
          <p:cNvPicPr>
            <a:picLocks noChangeAspect="1"/>
          </p:cNvPicPr>
          <p:nvPr/>
        </p:nvPicPr>
        <p:blipFill>
          <a:blip r:embed="rId6"/>
          <a:stretch>
            <a:fillRect/>
          </a:stretch>
        </p:blipFill>
        <p:spPr>
          <a:xfrm>
            <a:off x="6268848" y="2946410"/>
            <a:ext cx="2165274" cy="2139497"/>
          </a:xfrm>
          <a:prstGeom prst="rect">
            <a:avLst/>
          </a:prstGeom>
        </p:spPr>
      </p:pic>
      <p:sp>
        <p:nvSpPr>
          <p:cNvPr id="16" name="Rectangle 15">
            <a:extLst>
              <a:ext uri="{FF2B5EF4-FFF2-40B4-BE49-F238E27FC236}">
                <a16:creationId xmlns:a16="http://schemas.microsoft.com/office/drawing/2014/main" id="{0117E597-D12A-E240-8391-9DBC7FEA4033}"/>
              </a:ext>
            </a:extLst>
          </p:cNvPr>
          <p:cNvSpPr/>
          <p:nvPr/>
        </p:nvSpPr>
        <p:spPr>
          <a:xfrm>
            <a:off x="9216571" y="2948184"/>
            <a:ext cx="2715748" cy="22342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887E9703-6B47-5D44-959D-8E39356506B7}"/>
              </a:ext>
            </a:extLst>
          </p:cNvPr>
          <p:cNvPicPr>
            <a:picLocks noChangeAspect="1"/>
          </p:cNvPicPr>
          <p:nvPr/>
        </p:nvPicPr>
        <p:blipFill>
          <a:blip r:embed="rId7"/>
          <a:stretch>
            <a:fillRect/>
          </a:stretch>
        </p:blipFill>
        <p:spPr>
          <a:xfrm>
            <a:off x="9439412" y="2905574"/>
            <a:ext cx="2270065" cy="2276903"/>
          </a:xfrm>
          <a:prstGeom prst="rect">
            <a:avLst/>
          </a:prstGeom>
        </p:spPr>
      </p:pic>
      <p:sp>
        <p:nvSpPr>
          <p:cNvPr id="18" name="TextBox 17">
            <a:extLst>
              <a:ext uri="{FF2B5EF4-FFF2-40B4-BE49-F238E27FC236}">
                <a16:creationId xmlns:a16="http://schemas.microsoft.com/office/drawing/2014/main" id="{0B9724B6-BB71-9943-855E-046CCF92760B}"/>
              </a:ext>
            </a:extLst>
          </p:cNvPr>
          <p:cNvSpPr txBox="1"/>
          <p:nvPr/>
        </p:nvSpPr>
        <p:spPr>
          <a:xfrm>
            <a:off x="274637" y="5598257"/>
            <a:ext cx="10744200" cy="1480405"/>
          </a:xfrm>
          <a:prstGeom prst="rect">
            <a:avLst/>
          </a:prstGeom>
          <a:noFill/>
        </p:spPr>
        <p:txBody>
          <a:bodyPr wrap="square" lIns="182880" tIns="146304" rIns="182880" bIns="146304" rtlCol="0">
            <a:spAutoFit/>
          </a:bodyPr>
          <a:lstStyle/>
          <a:p>
            <a:pPr>
              <a:lnSpc>
                <a:spcPct val="90000"/>
              </a:lnSpc>
              <a:spcAft>
                <a:spcPts val="600"/>
              </a:spcAft>
            </a:pPr>
            <a:r>
              <a:rPr lang="en-US" sz="2000" b="1" dirty="0">
                <a:gradFill>
                  <a:gsLst>
                    <a:gs pos="2917">
                      <a:schemeClr val="tx1"/>
                    </a:gs>
                    <a:gs pos="30000">
                      <a:schemeClr val="tx1"/>
                    </a:gs>
                  </a:gsLst>
                  <a:lin ang="5400000" scaled="0"/>
                </a:gradFill>
              </a:rPr>
              <a:t>CV</a:t>
            </a:r>
            <a:r>
              <a:rPr lang="en-US" sz="2000" dirty="0">
                <a:gradFill>
                  <a:gsLst>
                    <a:gs pos="2917">
                      <a:schemeClr val="tx1"/>
                    </a:gs>
                    <a:gs pos="30000">
                      <a:schemeClr val="tx1"/>
                    </a:gs>
                  </a:gsLst>
                  <a:lin ang="5400000" scaled="0"/>
                </a:gradFill>
              </a:rPr>
              <a:t>: large datasets (ImageNet), good inductive biases (Convolutions + Classification), pre-training + transfer learning has become the norm</a:t>
            </a:r>
          </a:p>
          <a:p>
            <a:pPr>
              <a:lnSpc>
                <a:spcPct val="90000"/>
              </a:lnSpc>
              <a:spcAft>
                <a:spcPts val="600"/>
              </a:spcAft>
            </a:pPr>
            <a:r>
              <a:rPr lang="en-US" sz="2000" b="1" dirty="0">
                <a:gradFill>
                  <a:gsLst>
                    <a:gs pos="2917">
                      <a:schemeClr val="tx1"/>
                    </a:gs>
                    <a:gs pos="30000">
                      <a:schemeClr val="tx1"/>
                    </a:gs>
                  </a:gsLst>
                  <a:lin ang="5400000" scaled="0"/>
                </a:gradFill>
              </a:rPr>
              <a:t>NLP</a:t>
            </a:r>
            <a:r>
              <a:rPr lang="en-US" sz="2000" dirty="0">
                <a:gradFill>
                  <a:gsLst>
                    <a:gs pos="2917">
                      <a:schemeClr val="tx1"/>
                    </a:gs>
                    <a:gs pos="30000">
                      <a:schemeClr val="tx1"/>
                    </a:gs>
                  </a:gsLst>
                  <a:lin ang="5400000" scaled="0"/>
                </a:gradFill>
              </a:rPr>
              <a:t>: smaller datasets, unsure about the canonical task, stuck at word embeddings, end-to-end models for each task</a:t>
            </a:r>
          </a:p>
        </p:txBody>
      </p:sp>
    </p:spTree>
    <p:extLst>
      <p:ext uri="{BB962C8B-B14F-4D97-AF65-F5344CB8AC3E}">
        <p14:creationId xmlns:p14="http://schemas.microsoft.com/office/powerpoint/2010/main" val="1463887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1D327-096C-5046-B9B2-9B71730D0877}"/>
              </a:ext>
            </a:extLst>
          </p:cNvPr>
          <p:cNvSpPr>
            <a:spLocks noGrp="1"/>
          </p:cNvSpPr>
          <p:nvPr>
            <p:ph type="title"/>
          </p:nvPr>
        </p:nvSpPr>
        <p:spPr/>
        <p:txBody>
          <a:bodyPr/>
          <a:lstStyle/>
          <a:p>
            <a:r>
              <a:rPr lang="en-US" dirty="0"/>
              <a:t>Data Scarcity, Non-Generalizable Features</a:t>
            </a:r>
          </a:p>
        </p:txBody>
      </p:sp>
      <p:sp>
        <p:nvSpPr>
          <p:cNvPr id="3" name="Content Placeholder 2">
            <a:extLst>
              <a:ext uri="{FF2B5EF4-FFF2-40B4-BE49-F238E27FC236}">
                <a16:creationId xmlns:a16="http://schemas.microsoft.com/office/drawing/2014/main" id="{850B91C4-29E5-F348-80BE-B3DA7933090B}"/>
              </a:ext>
            </a:extLst>
          </p:cNvPr>
          <p:cNvSpPr>
            <a:spLocks noGrp="1"/>
          </p:cNvSpPr>
          <p:nvPr>
            <p:ph idx="1"/>
          </p:nvPr>
        </p:nvSpPr>
        <p:spPr>
          <a:xfrm>
            <a:off x="289462" y="4480673"/>
            <a:ext cx="11887198" cy="2068259"/>
          </a:xfrm>
        </p:spPr>
        <p:txBody>
          <a:bodyPr/>
          <a:lstStyle/>
          <a:p>
            <a:r>
              <a:rPr lang="en-US" sz="2400" dirty="0"/>
              <a:t>Most SOTA NLP results are obtained from end-to-end models</a:t>
            </a:r>
          </a:p>
          <a:p>
            <a:r>
              <a:rPr lang="en-US" sz="2400" dirty="0"/>
              <a:t>Most datasets are in English, very small</a:t>
            </a:r>
          </a:p>
          <a:p>
            <a:r>
              <a:rPr lang="en-US" sz="2400" dirty="0"/>
              <a:t>Not much knowledge sharing or re-use</a:t>
            </a:r>
          </a:p>
          <a:p>
            <a:r>
              <a:rPr lang="en-US" sz="2400" dirty="0"/>
              <a:t>Single task learning inhibits us from general language understanding, exposes us to overfit discriminative features (poor generalization performance)</a:t>
            </a:r>
          </a:p>
        </p:txBody>
      </p:sp>
      <p:graphicFrame>
        <p:nvGraphicFramePr>
          <p:cNvPr id="4" name="Content Placeholder 3">
            <a:extLst>
              <a:ext uri="{FF2B5EF4-FFF2-40B4-BE49-F238E27FC236}">
                <a16:creationId xmlns:a16="http://schemas.microsoft.com/office/drawing/2014/main" id="{1E33F9AE-820D-6345-950F-7839E4A479FF}"/>
              </a:ext>
            </a:extLst>
          </p:cNvPr>
          <p:cNvGraphicFramePr>
            <a:graphicFrameLocks/>
          </p:cNvGraphicFramePr>
          <p:nvPr>
            <p:extLst>
              <p:ext uri="{D42A27DB-BD31-4B8C-83A1-F6EECF244321}">
                <p14:modId xmlns:p14="http://schemas.microsoft.com/office/powerpoint/2010/main" val="3773151559"/>
              </p:ext>
            </p:extLst>
          </p:nvPr>
        </p:nvGraphicFramePr>
        <p:xfrm>
          <a:off x="271463" y="1865313"/>
          <a:ext cx="11653838" cy="2595880"/>
        </p:xfrm>
        <a:graphic>
          <a:graphicData uri="http://schemas.openxmlformats.org/drawingml/2006/table">
            <a:tbl>
              <a:tblPr firstRow="1" bandRow="1">
                <a:tableStyleId>{5C22544A-7EE6-4342-B048-85BDC9FD1C3A}</a:tableStyleId>
              </a:tblPr>
              <a:tblGrid>
                <a:gridCol w="5826919">
                  <a:extLst>
                    <a:ext uri="{9D8B030D-6E8A-4147-A177-3AD203B41FA5}">
                      <a16:colId xmlns:a16="http://schemas.microsoft.com/office/drawing/2014/main" val="843828344"/>
                    </a:ext>
                  </a:extLst>
                </a:gridCol>
                <a:gridCol w="5826919">
                  <a:extLst>
                    <a:ext uri="{9D8B030D-6E8A-4147-A177-3AD203B41FA5}">
                      <a16:colId xmlns:a16="http://schemas.microsoft.com/office/drawing/2014/main" val="1370332706"/>
                    </a:ext>
                  </a:extLst>
                </a:gridCol>
              </a:tblGrid>
              <a:tr h="370840">
                <a:tc>
                  <a:txBody>
                    <a:bodyPr/>
                    <a:lstStyle/>
                    <a:p>
                      <a:r>
                        <a:rPr lang="en-US" dirty="0"/>
                        <a:t>Dataset (English)</a:t>
                      </a:r>
                    </a:p>
                  </a:txBody>
                  <a:tcPr/>
                </a:tc>
                <a:tc>
                  <a:txBody>
                    <a:bodyPr/>
                    <a:lstStyle/>
                    <a:p>
                      <a:r>
                        <a:rPr lang="en-US" dirty="0"/>
                        <a:t>Size (# sentences)</a:t>
                      </a:r>
                    </a:p>
                  </a:txBody>
                  <a:tcPr/>
                </a:tc>
                <a:extLst>
                  <a:ext uri="{0D108BD9-81ED-4DB2-BD59-A6C34878D82A}">
                    <a16:rowId xmlns:a16="http://schemas.microsoft.com/office/drawing/2014/main" val="3468045546"/>
                  </a:ext>
                </a:extLst>
              </a:tr>
              <a:tr h="370840">
                <a:tc>
                  <a:txBody>
                    <a:bodyPr/>
                    <a:lstStyle/>
                    <a:p>
                      <a:r>
                        <a:rPr lang="en-US" dirty="0"/>
                        <a:t>NER</a:t>
                      </a:r>
                    </a:p>
                  </a:txBody>
                  <a:tcPr/>
                </a:tc>
                <a:tc>
                  <a:txBody>
                    <a:bodyPr/>
                    <a:lstStyle/>
                    <a:p>
                      <a:r>
                        <a:rPr lang="en-US" dirty="0"/>
                        <a:t>15K (</a:t>
                      </a:r>
                      <a:r>
                        <a:rPr lang="en-US" dirty="0" err="1"/>
                        <a:t>CoNLL</a:t>
                      </a:r>
                      <a:r>
                        <a:rPr lang="en-US" dirty="0"/>
                        <a:t> 2003)</a:t>
                      </a:r>
                    </a:p>
                  </a:txBody>
                  <a:tcPr/>
                </a:tc>
                <a:extLst>
                  <a:ext uri="{0D108BD9-81ED-4DB2-BD59-A6C34878D82A}">
                    <a16:rowId xmlns:a16="http://schemas.microsoft.com/office/drawing/2014/main" val="2930299062"/>
                  </a:ext>
                </a:extLst>
              </a:tr>
              <a:tr h="370840">
                <a:tc>
                  <a:txBody>
                    <a:bodyPr/>
                    <a:lstStyle/>
                    <a:p>
                      <a:r>
                        <a:rPr lang="en-US" dirty="0"/>
                        <a:t>Coreference Resolution</a:t>
                      </a:r>
                    </a:p>
                  </a:txBody>
                  <a:tcPr/>
                </a:tc>
                <a:tc>
                  <a:txBody>
                    <a:bodyPr/>
                    <a:lstStyle/>
                    <a:p>
                      <a:r>
                        <a:rPr lang="en-US" dirty="0"/>
                        <a:t>75K (</a:t>
                      </a:r>
                      <a:r>
                        <a:rPr lang="en-US" dirty="0" err="1"/>
                        <a:t>OntoNotes</a:t>
                      </a:r>
                      <a:r>
                        <a:rPr lang="en-US" dirty="0"/>
                        <a:t>)</a:t>
                      </a:r>
                    </a:p>
                  </a:txBody>
                  <a:tcPr/>
                </a:tc>
                <a:extLst>
                  <a:ext uri="{0D108BD9-81ED-4DB2-BD59-A6C34878D82A}">
                    <a16:rowId xmlns:a16="http://schemas.microsoft.com/office/drawing/2014/main" val="3994765909"/>
                  </a:ext>
                </a:extLst>
              </a:tr>
              <a:tr h="370840">
                <a:tc>
                  <a:txBody>
                    <a:bodyPr/>
                    <a:lstStyle/>
                    <a:p>
                      <a:r>
                        <a:rPr lang="en-US" dirty="0"/>
                        <a:t>Parsing</a:t>
                      </a:r>
                    </a:p>
                  </a:txBody>
                  <a:tcPr/>
                </a:tc>
                <a:tc>
                  <a:txBody>
                    <a:bodyPr/>
                    <a:lstStyle/>
                    <a:p>
                      <a:r>
                        <a:rPr lang="en-US" dirty="0"/>
                        <a:t>40k (Penn Treebank)</a:t>
                      </a:r>
                    </a:p>
                  </a:txBody>
                  <a:tcPr/>
                </a:tc>
                <a:extLst>
                  <a:ext uri="{0D108BD9-81ED-4DB2-BD59-A6C34878D82A}">
                    <a16:rowId xmlns:a16="http://schemas.microsoft.com/office/drawing/2014/main" val="1677644952"/>
                  </a:ext>
                </a:extLst>
              </a:tr>
              <a:tr h="370840">
                <a:tc>
                  <a:txBody>
                    <a:bodyPr/>
                    <a:lstStyle/>
                    <a:p>
                      <a:r>
                        <a:rPr lang="en-US" dirty="0"/>
                        <a:t>Q&amp;A</a:t>
                      </a:r>
                    </a:p>
                  </a:txBody>
                  <a:tcPr/>
                </a:tc>
                <a:tc>
                  <a:txBody>
                    <a:bodyPr/>
                    <a:lstStyle/>
                    <a:p>
                      <a:r>
                        <a:rPr lang="en-US" dirty="0"/>
                        <a:t>100K questions (</a:t>
                      </a:r>
                      <a:r>
                        <a:rPr lang="en-US" dirty="0" err="1"/>
                        <a:t>SQuAD</a:t>
                      </a:r>
                      <a:r>
                        <a:rPr lang="en-US" dirty="0"/>
                        <a:t>)</a:t>
                      </a:r>
                    </a:p>
                  </a:txBody>
                  <a:tcPr/>
                </a:tc>
                <a:extLst>
                  <a:ext uri="{0D108BD9-81ED-4DB2-BD59-A6C34878D82A}">
                    <a16:rowId xmlns:a16="http://schemas.microsoft.com/office/drawing/2014/main" val="1618743887"/>
                  </a:ext>
                </a:extLst>
              </a:tr>
              <a:tr h="370840">
                <a:tc>
                  <a:txBody>
                    <a:bodyPr/>
                    <a:lstStyle/>
                    <a:p>
                      <a:r>
                        <a:rPr lang="en-US" dirty="0"/>
                        <a:t>Textual Entailment</a:t>
                      </a:r>
                    </a:p>
                  </a:txBody>
                  <a:tcPr/>
                </a:tc>
                <a:tc>
                  <a:txBody>
                    <a:bodyPr/>
                    <a:lstStyle/>
                    <a:p>
                      <a:r>
                        <a:rPr lang="en-US" dirty="0"/>
                        <a:t>570K (SNLI)</a:t>
                      </a:r>
                    </a:p>
                  </a:txBody>
                  <a:tcPr/>
                </a:tc>
                <a:extLst>
                  <a:ext uri="{0D108BD9-81ED-4DB2-BD59-A6C34878D82A}">
                    <a16:rowId xmlns:a16="http://schemas.microsoft.com/office/drawing/2014/main" val="1479175347"/>
                  </a:ext>
                </a:extLst>
              </a:tr>
              <a:tr h="370840">
                <a:tc>
                  <a:txBody>
                    <a:bodyPr/>
                    <a:lstStyle/>
                    <a:p>
                      <a:r>
                        <a:rPr lang="en-US" dirty="0"/>
                        <a:t>Sentiment Analysis</a:t>
                      </a:r>
                    </a:p>
                  </a:txBody>
                  <a:tcPr/>
                </a:tc>
                <a:tc>
                  <a:txBody>
                    <a:bodyPr/>
                    <a:lstStyle/>
                    <a:p>
                      <a:r>
                        <a:rPr lang="en-US" dirty="0"/>
                        <a:t>10K (SST)</a:t>
                      </a:r>
                    </a:p>
                  </a:txBody>
                  <a:tcPr/>
                </a:tc>
                <a:extLst>
                  <a:ext uri="{0D108BD9-81ED-4DB2-BD59-A6C34878D82A}">
                    <a16:rowId xmlns:a16="http://schemas.microsoft.com/office/drawing/2014/main" val="3903780370"/>
                  </a:ext>
                </a:extLst>
              </a:tr>
            </a:tbl>
          </a:graphicData>
        </a:graphic>
      </p:graphicFrame>
    </p:spTree>
    <p:extLst>
      <p:ext uri="{BB962C8B-B14F-4D97-AF65-F5344CB8AC3E}">
        <p14:creationId xmlns:p14="http://schemas.microsoft.com/office/powerpoint/2010/main" val="115751177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62BCC-DAD5-7B4D-AED6-2E3AFD7FBFB6}"/>
              </a:ext>
            </a:extLst>
          </p:cNvPr>
          <p:cNvSpPr>
            <a:spLocks noGrp="1"/>
          </p:cNvSpPr>
          <p:nvPr>
            <p:ph type="title"/>
          </p:nvPr>
        </p:nvSpPr>
        <p:spPr/>
        <p:txBody>
          <a:bodyPr/>
          <a:lstStyle/>
          <a:p>
            <a:r>
              <a:rPr lang="en-US" dirty="0"/>
              <a:t>What’s The Canonical Task for Language?</a:t>
            </a:r>
          </a:p>
        </p:txBody>
      </p:sp>
      <p:sp>
        <p:nvSpPr>
          <p:cNvPr id="3" name="Content Placeholder 2">
            <a:extLst>
              <a:ext uri="{FF2B5EF4-FFF2-40B4-BE49-F238E27FC236}">
                <a16:creationId xmlns:a16="http://schemas.microsoft.com/office/drawing/2014/main" id="{0C7FE4AA-54E2-9248-8E9F-6934C19C90D8}"/>
              </a:ext>
            </a:extLst>
          </p:cNvPr>
          <p:cNvSpPr>
            <a:spLocks noGrp="1"/>
          </p:cNvSpPr>
          <p:nvPr>
            <p:ph idx="1"/>
          </p:nvPr>
        </p:nvSpPr>
        <p:spPr>
          <a:xfrm>
            <a:off x="274640" y="1257220"/>
            <a:ext cx="11887198" cy="6278642"/>
          </a:xfrm>
        </p:spPr>
        <p:txBody>
          <a:bodyPr/>
          <a:lstStyle/>
          <a:p>
            <a:r>
              <a:rPr lang="en-US" dirty="0">
                <a:solidFill>
                  <a:schemeClr val="accent4">
                    <a:lumMod val="50000"/>
                    <a:lumOff val="50000"/>
                  </a:schemeClr>
                </a:solidFill>
              </a:rPr>
              <a:t>Language modeling</a:t>
            </a:r>
            <a:r>
              <a:rPr lang="en-US" dirty="0"/>
              <a:t>: predict the next word given the preceding words:</a:t>
            </a:r>
          </a:p>
          <a:p>
            <a:pPr lvl="1"/>
            <a:r>
              <a:rPr lang="en-US" dirty="0"/>
              <a:t>Given a sequence of words                              , , compute the CPD: </a:t>
            </a:r>
          </a:p>
          <a:p>
            <a:pPr lvl="1"/>
            <a:endParaRPr lang="en-US" dirty="0"/>
          </a:p>
          <a:p>
            <a:pPr lvl="1"/>
            <a:endParaRPr lang="en-US" dirty="0"/>
          </a:p>
          <a:p>
            <a:pPr lvl="1"/>
            <a:r>
              <a:rPr lang="en-US" dirty="0"/>
              <a:t>Completely unsupervised / self-supervised</a:t>
            </a:r>
          </a:p>
          <a:p>
            <a:pPr lvl="1"/>
            <a:r>
              <a:rPr lang="en-US" dirty="0"/>
              <a:t>Can leverage large unlabeled corpora, like Wikipedia, news, twitter, etc.</a:t>
            </a:r>
          </a:p>
          <a:p>
            <a:pPr lvl="1"/>
            <a:r>
              <a:rPr lang="en-US" i="1" dirty="0"/>
              <a:t>Might</a:t>
            </a:r>
            <a:r>
              <a:rPr lang="en-US" dirty="0"/>
              <a:t> be the canonical task for NLU, e.g., </a:t>
            </a:r>
            <a:r>
              <a:rPr lang="en-US" dirty="0">
                <a:hlinkClick r:id="rId5"/>
              </a:rPr>
              <a:t>Language Modeling Teaches You More than Translation Does: Lessons Learned Through Auxiliary Task Analysis, 2018</a:t>
            </a:r>
            <a:endParaRPr lang="en-US" dirty="0"/>
          </a:p>
          <a:p>
            <a:pPr lvl="2"/>
            <a:r>
              <a:rPr lang="en-US" dirty="0"/>
              <a:t>Other work has argued for </a:t>
            </a:r>
            <a:r>
              <a:rPr lang="en-US" dirty="0">
                <a:hlinkClick r:id="rId6"/>
              </a:rPr>
              <a:t>NMT, McCann et. al 2017, Learned in Translation</a:t>
            </a:r>
            <a:r>
              <a:rPr lang="en-US" dirty="0"/>
              <a:t>, dialogue, </a:t>
            </a:r>
            <a:r>
              <a:rPr lang="en-US" dirty="0">
                <a:hlinkClick r:id="rId7"/>
              </a:rPr>
              <a:t>Q&amp;A, McCann et. al 2018</a:t>
            </a:r>
            <a:br>
              <a:rPr lang="en-US" dirty="0"/>
            </a:br>
            <a:endParaRPr lang="en-US" dirty="0"/>
          </a:p>
          <a:p>
            <a:pPr lvl="2"/>
            <a:endParaRPr lang="en-US" dirty="0"/>
          </a:p>
        </p:txBody>
      </p:sp>
      <p:pic>
        <p:nvPicPr>
          <p:cNvPr id="5" name="Picture 4">
            <a:extLst>
              <a:ext uri="{FF2B5EF4-FFF2-40B4-BE49-F238E27FC236}">
                <a16:creationId xmlns:a16="http://schemas.microsoft.com/office/drawing/2014/main" id="{110AAD7C-C958-4D1A-8AD9-30D0418D4097}"/>
              </a:ext>
            </a:extLst>
          </p:cNvPr>
          <p:cNvPicPr>
            <a:picLocks noChangeAspect="1"/>
          </p:cNvPicPr>
          <p:nvPr>
            <p:custDataLst>
              <p:tags r:id="rId1"/>
            </p:custDataLst>
          </p:nvPr>
        </p:nvPicPr>
        <p:blipFill>
          <a:blip r:embed="rId8"/>
          <a:stretch>
            <a:fillRect/>
          </a:stretch>
        </p:blipFill>
        <p:spPr>
          <a:xfrm>
            <a:off x="5151437" y="2354262"/>
            <a:ext cx="2604800" cy="384000"/>
          </a:xfrm>
          <a:prstGeom prst="rect">
            <a:avLst/>
          </a:prstGeom>
        </p:spPr>
      </p:pic>
      <p:pic>
        <p:nvPicPr>
          <p:cNvPr id="7" name="Picture 6">
            <a:extLst>
              <a:ext uri="{FF2B5EF4-FFF2-40B4-BE49-F238E27FC236}">
                <a16:creationId xmlns:a16="http://schemas.microsoft.com/office/drawing/2014/main" id="{25B1E494-5390-41A3-AF2B-BCA603348B80}"/>
              </a:ext>
            </a:extLst>
          </p:cNvPr>
          <p:cNvPicPr>
            <a:picLocks noChangeAspect="1"/>
          </p:cNvPicPr>
          <p:nvPr>
            <p:custDataLst>
              <p:tags r:id="rId2"/>
            </p:custDataLst>
          </p:nvPr>
        </p:nvPicPr>
        <p:blipFill>
          <a:blip r:embed="rId9"/>
          <a:stretch>
            <a:fillRect/>
          </a:stretch>
        </p:blipFill>
        <p:spPr>
          <a:xfrm>
            <a:off x="3551237" y="2887662"/>
            <a:ext cx="3796114" cy="546743"/>
          </a:xfrm>
          <a:prstGeom prst="rect">
            <a:avLst/>
          </a:prstGeom>
        </p:spPr>
      </p:pic>
    </p:spTree>
    <p:extLst>
      <p:ext uri="{BB962C8B-B14F-4D97-AF65-F5344CB8AC3E}">
        <p14:creationId xmlns:p14="http://schemas.microsoft.com/office/powerpoint/2010/main" val="622727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291A6-2D75-4A19-A739-6E4E7AE1B10C}"/>
              </a:ext>
            </a:extLst>
          </p:cNvPr>
          <p:cNvSpPr>
            <a:spLocks noGrp="1"/>
          </p:cNvSpPr>
          <p:nvPr>
            <p:ph type="title"/>
          </p:nvPr>
        </p:nvSpPr>
        <p:spPr/>
        <p:txBody>
          <a:bodyPr/>
          <a:lstStyle/>
          <a:p>
            <a:r>
              <a:rPr lang="en-US" dirty="0"/>
              <a:t>Generative Pre-Training for NLP</a:t>
            </a:r>
          </a:p>
        </p:txBody>
      </p:sp>
      <p:sp>
        <p:nvSpPr>
          <p:cNvPr id="3" name="Content Placeholder 2">
            <a:extLst>
              <a:ext uri="{FF2B5EF4-FFF2-40B4-BE49-F238E27FC236}">
                <a16:creationId xmlns:a16="http://schemas.microsoft.com/office/drawing/2014/main" id="{1BB00845-6266-4B33-99E6-44999E87678A}"/>
              </a:ext>
            </a:extLst>
          </p:cNvPr>
          <p:cNvSpPr>
            <a:spLocks noGrp="1"/>
          </p:cNvSpPr>
          <p:nvPr>
            <p:ph idx="1"/>
          </p:nvPr>
        </p:nvSpPr>
        <p:spPr>
          <a:xfrm>
            <a:off x="274640" y="1212851"/>
            <a:ext cx="11887198" cy="2129814"/>
          </a:xfrm>
        </p:spPr>
        <p:txBody>
          <a:bodyPr/>
          <a:lstStyle/>
          <a:p>
            <a:r>
              <a:rPr lang="en-US" sz="2800" dirty="0" err="1">
                <a:hlinkClick r:id="rId2"/>
              </a:rPr>
              <a:t>OpenAI</a:t>
            </a:r>
            <a:r>
              <a:rPr lang="en-US" sz="2800" dirty="0">
                <a:hlinkClick r:id="rId2"/>
              </a:rPr>
              <a:t>: Improving Language Understanding by Generative Pre-Training</a:t>
            </a:r>
            <a:endParaRPr lang="en-US" sz="2800" dirty="0"/>
          </a:p>
          <a:p>
            <a:r>
              <a:rPr lang="en-US" sz="2800" dirty="0" err="1">
                <a:hlinkClick r:id="rId3"/>
              </a:rPr>
              <a:t>fastAI</a:t>
            </a:r>
            <a:r>
              <a:rPr lang="en-US" sz="2800" dirty="0">
                <a:hlinkClick r:id="rId3"/>
              </a:rPr>
              <a:t>: Universal Language Model Fine-tuning for Text Classification</a:t>
            </a:r>
            <a:endParaRPr lang="en-US" sz="2800" dirty="0"/>
          </a:p>
          <a:p>
            <a:r>
              <a:rPr lang="en-US" sz="2800" dirty="0">
                <a:hlinkClick r:id="rId4"/>
              </a:rPr>
              <a:t>Trieu H. Trinh &amp; Quoc Le: A Simple Method for Commonsense Reasoning</a:t>
            </a:r>
            <a:endParaRPr lang="en-US" sz="2800" dirty="0"/>
          </a:p>
          <a:p>
            <a:endParaRPr lang="en-US" dirty="0"/>
          </a:p>
        </p:txBody>
      </p:sp>
      <p:pic>
        <p:nvPicPr>
          <p:cNvPr id="2058" name="Picture 10" descr="zero-shot-transfer@2x">
            <a:extLst>
              <a:ext uri="{FF2B5EF4-FFF2-40B4-BE49-F238E27FC236}">
                <a16:creationId xmlns:a16="http://schemas.microsoft.com/office/drawing/2014/main" id="{A589A813-C980-4268-AD7F-DC07EF85621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974" y="2735262"/>
            <a:ext cx="5243102" cy="4106863"/>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ttps://akzaidi.github.io/fine-lm/imgs/commonsense.png">
            <a:extLst>
              <a:ext uri="{FF2B5EF4-FFF2-40B4-BE49-F238E27FC236}">
                <a16:creationId xmlns:a16="http://schemas.microsoft.com/office/drawing/2014/main" id="{128046A7-99A1-4E43-A4A7-BC610920AFA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2237" y="2693193"/>
            <a:ext cx="11658600" cy="419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8999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05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4173450"/>
          </a:xfrm>
        </p:spPr>
        <p:txBody>
          <a:bodyPr/>
          <a:lstStyle/>
          <a:p>
            <a:r>
              <a:rPr lang="en-US" b="1" dirty="0"/>
              <a:t>Hands-On: </a:t>
            </a:r>
            <a:r>
              <a:rPr lang="en-US" dirty="0" err="1"/>
              <a:t>Featurizing</a:t>
            </a:r>
            <a:r>
              <a:rPr lang="en-US" dirty="0"/>
              <a:t> Comments from Wikipedia Talk Edits Using Word Vectors and Language Model Encoders</a:t>
            </a:r>
            <a:endParaRPr lang="en-US" sz="4000" dirty="0"/>
          </a:p>
        </p:txBody>
      </p:sp>
      <p:sp>
        <p:nvSpPr>
          <p:cNvPr id="3" name="Rectangle 2">
            <a:extLst>
              <a:ext uri="{FF2B5EF4-FFF2-40B4-BE49-F238E27FC236}">
                <a16:creationId xmlns:a16="http://schemas.microsoft.com/office/drawing/2014/main" id="{68443732-BC74-44FE-BB7E-1D5CC5A0C9EF}"/>
              </a:ext>
            </a:extLst>
          </p:cNvPr>
          <p:cNvSpPr/>
          <p:nvPr/>
        </p:nvSpPr>
        <p:spPr>
          <a:xfrm>
            <a:off x="8846801" y="220662"/>
            <a:ext cx="333777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1A</a:t>
            </a:r>
          </a:p>
        </p:txBody>
      </p:sp>
    </p:spTree>
    <p:extLst>
      <p:ext uri="{BB962C8B-B14F-4D97-AF65-F5344CB8AC3E}">
        <p14:creationId xmlns:p14="http://schemas.microsoft.com/office/powerpoint/2010/main" val="4110194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Active Learning by Uncertainty Sampling</a:t>
            </a:r>
          </a:p>
        </p:txBody>
      </p:sp>
    </p:spTree>
    <p:extLst>
      <p:ext uri="{BB962C8B-B14F-4D97-AF65-F5344CB8AC3E}">
        <p14:creationId xmlns:p14="http://schemas.microsoft.com/office/powerpoint/2010/main" val="79093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8DDDA-77C2-4A67-9AC8-7BDA8AFB9620}"/>
              </a:ext>
            </a:extLst>
          </p:cNvPr>
          <p:cNvSpPr>
            <a:spLocks noGrp="1"/>
          </p:cNvSpPr>
          <p:nvPr>
            <p:ph type="title"/>
          </p:nvPr>
        </p:nvSpPr>
        <p:spPr/>
        <p:txBody>
          <a:bodyPr/>
          <a:lstStyle/>
          <a:p>
            <a:r>
              <a:rPr lang="en-US" dirty="0">
                <a:latin typeface="+mn-lt"/>
              </a:rPr>
              <a:t>Algorithm Sketch</a:t>
            </a:r>
          </a:p>
        </p:txBody>
      </p:sp>
      <p:sp>
        <p:nvSpPr>
          <p:cNvPr id="3" name="Content Placeholder 2">
            <a:extLst>
              <a:ext uri="{FF2B5EF4-FFF2-40B4-BE49-F238E27FC236}">
                <a16:creationId xmlns:a16="http://schemas.microsoft.com/office/drawing/2014/main" id="{49C18747-7A3F-4C29-9221-C0FA402CB7D7}"/>
              </a:ext>
            </a:extLst>
          </p:cNvPr>
          <p:cNvSpPr>
            <a:spLocks noGrp="1"/>
          </p:cNvSpPr>
          <p:nvPr>
            <p:ph idx="1"/>
          </p:nvPr>
        </p:nvSpPr>
        <p:spPr>
          <a:xfrm>
            <a:off x="274640" y="1212850"/>
            <a:ext cx="11887198" cy="5486401"/>
          </a:xfrm>
        </p:spPr>
        <p:txBody>
          <a:bodyPr>
            <a:normAutofit fontScale="77500" lnSpcReduction="20000"/>
          </a:bodyPr>
          <a:lstStyle/>
          <a:p>
            <a:pPr marL="0" indent="0">
              <a:lnSpc>
                <a:spcPct val="170000"/>
              </a:lnSpc>
              <a:buNone/>
            </a:pPr>
            <a:r>
              <a:rPr lang="en-US" dirty="0">
                <a:latin typeface="Arial Rounded MT Bold" panose="020F0704030504030204" pitchFamily="34" charset="0"/>
              </a:rPr>
              <a:t>Given an initial model, </a:t>
            </a:r>
            <a:r>
              <a:rPr lang="en-US" i="1" dirty="0">
                <a:latin typeface="Arial Rounded MT Bold" panose="020F0704030504030204" pitchFamily="34" charset="0"/>
              </a:rPr>
              <a:t>M </a:t>
            </a:r>
            <a:r>
              <a:rPr lang="en-US" dirty="0">
                <a:latin typeface="Arial Rounded MT Bold" panose="020F0704030504030204" pitchFamily="34" charset="0"/>
              </a:rPr>
              <a:t> and unlabeled set of samples </a:t>
            </a:r>
            <a:r>
              <a:rPr lang="en-US" i="1" dirty="0">
                <a:latin typeface="Arial Rounded MT Bold" panose="020F0704030504030204" pitchFamily="34" charset="0"/>
              </a:rPr>
              <a:t>U:</a:t>
            </a:r>
            <a:endParaRPr lang="en-US" dirty="0">
              <a:latin typeface="Arial Rounded MT Bold" panose="020F0704030504030204" pitchFamily="34" charset="0"/>
            </a:endParaRPr>
          </a:p>
          <a:p>
            <a:pPr marL="990884" lvl="1" indent="-524586">
              <a:lnSpc>
                <a:spcPct val="170000"/>
              </a:lnSpc>
              <a:buFont typeface="+mj-lt"/>
              <a:buAutoNum type="arabicPeriod"/>
            </a:pPr>
            <a:r>
              <a:rPr lang="en-US" dirty="0">
                <a:latin typeface="Arial Rounded MT Bold" panose="020F0704030504030204" pitchFamily="34" charset="0"/>
              </a:rPr>
              <a:t>Using the current model </a:t>
            </a:r>
            <a:r>
              <a:rPr lang="en-US" i="1" dirty="0">
                <a:latin typeface="Arial Rounded MT Bold" panose="020F0704030504030204" pitchFamily="34" charset="0"/>
              </a:rPr>
              <a:t>M</a:t>
            </a:r>
            <a:r>
              <a:rPr lang="en-US" dirty="0">
                <a:latin typeface="Arial Rounded MT Bold" panose="020F0704030504030204" pitchFamily="34" charset="0"/>
              </a:rPr>
              <a:t> make class </a:t>
            </a:r>
            <a:r>
              <a:rPr lang="en-US" i="1" dirty="0">
                <a:latin typeface="Arial Rounded MT Bold" panose="020F0704030504030204" pitchFamily="34" charset="0"/>
              </a:rPr>
              <a:t>c</a:t>
            </a:r>
            <a:r>
              <a:rPr lang="en-US" dirty="0">
                <a:latin typeface="Arial Rounded MT Bold" panose="020F0704030504030204" pitchFamily="34" charset="0"/>
              </a:rPr>
              <a:t> likelihood predictions, </a:t>
            </a:r>
            <a:r>
              <a:rPr lang="en-US" i="1" dirty="0">
                <a:latin typeface="Arial Rounded MT Bold" panose="020F0704030504030204" pitchFamily="34" charset="0"/>
              </a:rPr>
              <a:t>P(c | U) = M(U)</a:t>
            </a:r>
            <a:r>
              <a:rPr lang="en-US" dirty="0">
                <a:latin typeface="Arial Rounded MT Bold" panose="020F0704030504030204" pitchFamily="34" charset="0"/>
              </a:rPr>
              <a:t>. </a:t>
            </a:r>
          </a:p>
          <a:p>
            <a:pPr marL="990884" lvl="1" indent="-524586">
              <a:lnSpc>
                <a:spcPct val="170000"/>
              </a:lnSpc>
              <a:buFont typeface="+mj-lt"/>
              <a:buAutoNum type="arabicPeriod"/>
            </a:pPr>
            <a:r>
              <a:rPr lang="en-US" dirty="0">
                <a:latin typeface="Arial Rounded MT Bold" panose="020F0704030504030204" pitchFamily="34" charset="0"/>
              </a:rPr>
              <a:t>Select a set to label </a:t>
            </a:r>
            <a:r>
              <a:rPr lang="en-US" i="1" dirty="0">
                <a:latin typeface="Arial Rounded MT Bold" panose="020F0704030504030204" pitchFamily="34" charset="0"/>
              </a:rPr>
              <a:t>L </a:t>
            </a:r>
            <a:r>
              <a:rPr lang="en-US" dirty="0">
                <a:latin typeface="Arial Rounded MT Bold" panose="020F0704030504030204" pitchFamily="34" charset="0"/>
              </a:rPr>
              <a:t>(possibly one)</a:t>
            </a:r>
            <a:r>
              <a:rPr lang="en-US" i="1" dirty="0">
                <a:latin typeface="Arial Rounded MT Bold" panose="020F0704030504030204" pitchFamily="34" charset="0"/>
              </a:rPr>
              <a:t> </a:t>
            </a:r>
            <a:r>
              <a:rPr lang="en-US" dirty="0">
                <a:latin typeface="Arial Rounded MT Bold" panose="020F0704030504030204" pitchFamily="34" charset="0"/>
              </a:rPr>
              <a:t>from </a:t>
            </a:r>
            <a:r>
              <a:rPr lang="en-US" i="1" dirty="0">
                <a:latin typeface="Arial Rounded MT Bold" panose="020F0704030504030204" pitchFamily="34" charset="0"/>
              </a:rPr>
              <a:t>U, </a:t>
            </a:r>
            <a:r>
              <a:rPr lang="en-US" dirty="0">
                <a:latin typeface="Arial Rounded MT Bold" panose="020F0704030504030204" pitchFamily="34" charset="0"/>
              </a:rPr>
              <a:t>based on </a:t>
            </a:r>
            <a:r>
              <a:rPr lang="en-US" i="1" dirty="0">
                <a:latin typeface="Arial Rounded MT Bold" panose="020F0704030504030204" pitchFamily="34" charset="0"/>
              </a:rPr>
              <a:t>P(c | U).</a:t>
            </a:r>
          </a:p>
          <a:p>
            <a:pPr marL="990884" lvl="1" indent="-524586">
              <a:lnSpc>
                <a:spcPct val="170000"/>
              </a:lnSpc>
              <a:buFont typeface="+mj-lt"/>
              <a:buAutoNum type="arabicPeriod"/>
            </a:pPr>
            <a:r>
              <a:rPr lang="en-US" dirty="0">
                <a:latin typeface="Arial Rounded MT Bold" panose="020F0704030504030204" pitchFamily="34" charset="0"/>
              </a:rPr>
              <a:t>Update </a:t>
            </a:r>
            <a:r>
              <a:rPr lang="en-US" i="1" dirty="0">
                <a:latin typeface="Arial Rounded MT Bold" panose="020F0704030504030204" pitchFamily="34" charset="0"/>
              </a:rPr>
              <a:t>M </a:t>
            </a:r>
            <a:r>
              <a:rPr lang="en-US" dirty="0">
                <a:latin typeface="Arial Rounded MT Bold" panose="020F0704030504030204" pitchFamily="34" charset="0"/>
              </a:rPr>
              <a:t> with the training set </a:t>
            </a:r>
            <a:r>
              <a:rPr lang="en-US" i="1" dirty="0">
                <a:latin typeface="Arial Rounded MT Bold" panose="020F0704030504030204" pitchFamily="34" charset="0"/>
              </a:rPr>
              <a:t>T’ &lt;- T + L</a:t>
            </a:r>
          </a:p>
          <a:p>
            <a:pPr marL="0" indent="0">
              <a:lnSpc>
                <a:spcPct val="170000"/>
              </a:lnSpc>
              <a:buNone/>
            </a:pPr>
            <a:r>
              <a:rPr lang="en-US" dirty="0">
                <a:latin typeface="Arial Rounded MT Bold" panose="020F0704030504030204" pitchFamily="34" charset="0"/>
              </a:rPr>
              <a:t>Repeat until model improvement / labeling cost &lt;  threshold</a:t>
            </a:r>
          </a:p>
          <a:p>
            <a:pPr marL="524586" indent="-524586">
              <a:lnSpc>
                <a:spcPct val="170000"/>
              </a:lnSpc>
              <a:buFont typeface="+mj-lt"/>
              <a:buAutoNum type="arabicPeriod"/>
            </a:pPr>
            <a:endParaRPr lang="en-US" dirty="0"/>
          </a:p>
          <a:p>
            <a:pPr marL="0" indent="0">
              <a:lnSpc>
                <a:spcPct val="170000"/>
              </a:lnSpc>
              <a:buNone/>
            </a:pPr>
            <a:r>
              <a:rPr lang="en-US" dirty="0"/>
              <a:t>Active Learning methods differ by the way they use </a:t>
            </a:r>
            <a:r>
              <a:rPr lang="en-US" i="1" dirty="0"/>
              <a:t>P(c | U) </a:t>
            </a:r>
            <a:r>
              <a:rPr lang="en-US" dirty="0"/>
              <a:t>to search over the set </a:t>
            </a:r>
            <a:r>
              <a:rPr lang="en-US" i="1" dirty="0"/>
              <a:t>U.</a:t>
            </a:r>
          </a:p>
        </p:txBody>
      </p:sp>
    </p:spTree>
    <p:extLst>
      <p:ext uri="{BB962C8B-B14F-4D97-AF65-F5344CB8AC3E}">
        <p14:creationId xmlns:p14="http://schemas.microsoft.com/office/powerpoint/2010/main" val="3965111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58649A4-8CC0-4E71-91DB-B17F1C09D6E1}"/>
              </a:ext>
            </a:extLst>
          </p:cNvPr>
          <p:cNvSpPr>
            <a:spLocks noGrp="1"/>
          </p:cNvSpPr>
          <p:nvPr>
            <p:ph type="title"/>
          </p:nvPr>
        </p:nvSpPr>
        <p:spPr>
          <a:xfrm>
            <a:off x="528337" y="519811"/>
            <a:ext cx="2847587" cy="2534082"/>
          </a:xfrm>
          <a:solidFill>
            <a:schemeClr val="bg1">
              <a:lumMod val="85000"/>
            </a:schemeClr>
          </a:solidFill>
        </p:spPr>
        <p:txBody>
          <a:bodyPr>
            <a:normAutofit/>
          </a:bodyPr>
          <a:lstStyle/>
          <a:p>
            <a:r>
              <a:rPr lang="en-US" dirty="0">
                <a:latin typeface="Bodoni MT" panose="02070603080606020203" pitchFamily="18" charset="0"/>
              </a:rPr>
              <a:t>Learning curves show expected gains from Active Learning</a:t>
            </a:r>
          </a:p>
        </p:txBody>
      </p:sp>
      <p:pic>
        <p:nvPicPr>
          <p:cNvPr id="7" name="Content Placeholder 4">
            <a:extLst>
              <a:ext uri="{FF2B5EF4-FFF2-40B4-BE49-F238E27FC236}">
                <a16:creationId xmlns:a16="http://schemas.microsoft.com/office/drawing/2014/main" id="{60B2D3C7-FAD6-41DB-A245-B482156CE1B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508" r="2508"/>
          <a:stretch>
            <a:fillRect/>
          </a:stretch>
        </p:blipFill>
        <p:spPr>
          <a:xfrm>
            <a:off x="3816783" y="169313"/>
            <a:ext cx="8237996" cy="6504796"/>
          </a:xfrm>
          <a:prstGeom prst="rect">
            <a:avLst/>
          </a:prstGeom>
        </p:spPr>
      </p:pic>
    </p:spTree>
    <p:extLst>
      <p:ext uri="{BB962C8B-B14F-4D97-AF65-F5344CB8AC3E}">
        <p14:creationId xmlns:p14="http://schemas.microsoft.com/office/powerpoint/2010/main" val="1807098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F0E70-8A76-4F57-890F-203B54B6F1C5}"/>
              </a:ext>
            </a:extLst>
          </p:cNvPr>
          <p:cNvSpPr>
            <a:spLocks noGrp="1"/>
          </p:cNvSpPr>
          <p:nvPr>
            <p:ph type="title"/>
          </p:nvPr>
        </p:nvSpPr>
        <p:spPr/>
        <p:txBody>
          <a:bodyPr/>
          <a:lstStyle/>
          <a:p>
            <a:r>
              <a:rPr lang="en-US" b="1" dirty="0"/>
              <a:t>Setting up your Virtual Machine</a:t>
            </a:r>
            <a:endParaRPr lang="en-US" dirty="0"/>
          </a:p>
        </p:txBody>
      </p:sp>
      <p:sp>
        <p:nvSpPr>
          <p:cNvPr id="3" name="Text Placeholder 2">
            <a:extLst>
              <a:ext uri="{FF2B5EF4-FFF2-40B4-BE49-F238E27FC236}">
                <a16:creationId xmlns:a16="http://schemas.microsoft.com/office/drawing/2014/main" id="{119A2FC7-452D-4105-8832-CF8C367B26AD}"/>
              </a:ext>
            </a:extLst>
          </p:cNvPr>
          <p:cNvSpPr>
            <a:spLocks noGrp="1"/>
          </p:cNvSpPr>
          <p:nvPr>
            <p:ph type="body" sz="quarter" idx="10"/>
          </p:nvPr>
        </p:nvSpPr>
        <p:spPr>
          <a:xfrm>
            <a:off x="411552" y="1592262"/>
            <a:ext cx="11888787" cy="4548938"/>
          </a:xfrm>
        </p:spPr>
        <p:txBody>
          <a:bodyPr/>
          <a:lstStyle/>
          <a:p>
            <a:r>
              <a:rPr lang="en-US" sz="2400" dirty="0"/>
              <a:t>Instructions at </a:t>
            </a:r>
            <a:r>
              <a:rPr lang="en-US" sz="2400" b="1" dirty="0">
                <a:hlinkClick r:id="rId3"/>
              </a:rPr>
              <a:t>https://github.com/Azure/active-learning-workshop</a:t>
            </a:r>
            <a:r>
              <a:rPr lang="en-US" sz="2400" b="1" dirty="0"/>
              <a:t> </a:t>
            </a:r>
          </a:p>
          <a:p>
            <a:r>
              <a:rPr lang="en-US" sz="2400" dirty="0"/>
              <a:t>Open </a:t>
            </a:r>
            <a:r>
              <a:rPr lang="en-US" sz="2400" dirty="0">
                <a:hlinkClick r:id="rId4"/>
              </a:rPr>
              <a:t>https://hostname:8000</a:t>
            </a:r>
            <a:r>
              <a:rPr lang="en-US" sz="2400" dirty="0"/>
              <a:t> (use https, not http; replace "hostname" with the hostname on the slip of paper you received when arriving). </a:t>
            </a:r>
            <a:r>
              <a:rPr lang="en-US" sz="2400" b="1" dirty="0"/>
              <a:t>Disregard warnings about certificate errors.</a:t>
            </a:r>
          </a:p>
          <a:p>
            <a:r>
              <a:rPr lang="en-US" sz="2400" dirty="0"/>
              <a:t>Open a bash terminal window by clicking the </a:t>
            </a:r>
            <a:r>
              <a:rPr lang="en-US" sz="2400" b="1" dirty="0"/>
              <a:t>New</a:t>
            </a:r>
            <a:r>
              <a:rPr lang="en-US" sz="2400" dirty="0"/>
              <a:t> button and then clicking </a:t>
            </a:r>
            <a:r>
              <a:rPr lang="en-US" sz="2400" b="1" dirty="0"/>
              <a:t>Terminal</a:t>
            </a:r>
            <a:r>
              <a:rPr lang="en-US" sz="2400" dirty="0"/>
              <a:t>.</a:t>
            </a:r>
          </a:p>
          <a:p>
            <a:r>
              <a:rPr lang="en-US" sz="2400" dirty="0"/>
              <a:t>In the bash terminal, run these four commands:</a:t>
            </a:r>
          </a:p>
          <a:p>
            <a:pPr marL="457200" lvl="2" indent="0">
              <a:buNone/>
            </a:pPr>
            <a:r>
              <a:rPr lang="en-US" sz="2000" dirty="0">
                <a:latin typeface="Consolas" panose="020B0609020204030204" pitchFamily="49" charset="0"/>
              </a:rPr>
              <a:t>cd ~/notebooks</a:t>
            </a:r>
          </a:p>
          <a:p>
            <a:pPr marL="457200" lvl="2" indent="0">
              <a:buNone/>
            </a:pPr>
            <a:r>
              <a:rPr lang="en-US" sz="2000" dirty="0">
                <a:latin typeface="Consolas" panose="020B0609020204030204" pitchFamily="49" charset="0"/>
              </a:rPr>
              <a:t>git clone https://github.com/Azure/active-learning-workshop.git</a:t>
            </a:r>
          </a:p>
          <a:p>
            <a:pPr marL="457200" lvl="2" indent="0">
              <a:buNone/>
            </a:pPr>
            <a:r>
              <a:rPr lang="en-US" sz="2000" dirty="0">
                <a:latin typeface="Consolas" panose="020B0609020204030204" pitchFamily="49" charset="0"/>
              </a:rPr>
              <a:t>cd active-learning-workshop</a:t>
            </a:r>
          </a:p>
          <a:p>
            <a:pPr marL="457200" lvl="2" indent="0">
              <a:buNone/>
            </a:pPr>
            <a:r>
              <a:rPr lang="en-US" sz="2000" dirty="0">
                <a:latin typeface="Consolas" panose="020B0609020204030204" pitchFamily="49" charset="0"/>
              </a:rPr>
              <a:t>source startup.sh</a:t>
            </a:r>
          </a:p>
          <a:p>
            <a:r>
              <a:rPr lang="en-US" sz="2400" dirty="0"/>
              <a:t>You can now log in to RStudio Server at </a:t>
            </a:r>
            <a:r>
              <a:rPr lang="en-US" sz="2400" dirty="0">
                <a:hlinkClick r:id="rId5"/>
              </a:rPr>
              <a:t>http://hostname:8787</a:t>
            </a:r>
            <a:r>
              <a:rPr lang="en-US" sz="2400" dirty="0"/>
              <a:t> (unlike </a:t>
            </a:r>
            <a:r>
              <a:rPr lang="en-US" sz="2400" dirty="0" err="1"/>
              <a:t>JupyterHub</a:t>
            </a:r>
            <a:r>
              <a:rPr lang="en-US" sz="2400" dirty="0"/>
              <a:t>, be sure to use http, not https). </a:t>
            </a:r>
          </a:p>
        </p:txBody>
      </p:sp>
    </p:spTree>
    <p:extLst>
      <p:ext uri="{BB962C8B-B14F-4D97-AF65-F5344CB8AC3E}">
        <p14:creationId xmlns:p14="http://schemas.microsoft.com/office/powerpoint/2010/main" val="345157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68355-76E3-4671-B01E-8A6A8F8FF6B7}"/>
              </a:ext>
            </a:extLst>
          </p:cNvPr>
          <p:cNvSpPr>
            <a:spLocks noGrp="1"/>
          </p:cNvSpPr>
          <p:nvPr>
            <p:ph type="title"/>
          </p:nvPr>
        </p:nvSpPr>
        <p:spPr>
          <a:xfrm>
            <a:off x="662729" y="328381"/>
            <a:ext cx="5229097" cy="1709980"/>
          </a:xfrm>
        </p:spPr>
        <p:txBody>
          <a:bodyPr>
            <a:normAutofit/>
          </a:bodyPr>
          <a:lstStyle/>
          <a:p>
            <a:r>
              <a:rPr lang="en-US" i="1" dirty="0">
                <a:latin typeface="+mn-lt"/>
              </a:rPr>
              <a:t>Uncertainty Sampling</a:t>
            </a:r>
            <a:endParaRPr lang="en-US" dirty="0">
              <a:latin typeface="+mn-lt"/>
            </a:endParaRPr>
          </a:p>
        </p:txBody>
      </p:sp>
      <p:sp>
        <p:nvSpPr>
          <p:cNvPr id="3" name="Content Placeholder 2">
            <a:extLst>
              <a:ext uri="{FF2B5EF4-FFF2-40B4-BE49-F238E27FC236}">
                <a16:creationId xmlns:a16="http://schemas.microsoft.com/office/drawing/2014/main" id="{F85728C3-8DB4-4E0A-B7E6-9852E3F75EF5}"/>
              </a:ext>
            </a:extLst>
          </p:cNvPr>
          <p:cNvSpPr>
            <a:spLocks noGrp="1"/>
          </p:cNvSpPr>
          <p:nvPr>
            <p:ph idx="1"/>
          </p:nvPr>
        </p:nvSpPr>
        <p:spPr>
          <a:xfrm>
            <a:off x="662731" y="2173530"/>
            <a:ext cx="4926127" cy="3860777"/>
          </a:xfrm>
        </p:spPr>
        <p:txBody>
          <a:bodyPr>
            <a:normAutofit fontScale="77500" lnSpcReduction="20000"/>
          </a:bodyPr>
          <a:lstStyle/>
          <a:p>
            <a:r>
              <a:rPr lang="en-US" dirty="0"/>
              <a:t>The intuition is that unlabeled samples that the model predicts with greater uncertainty are more likely to be informative.</a:t>
            </a:r>
          </a:p>
          <a:p>
            <a:r>
              <a:rPr lang="en-US" dirty="0"/>
              <a:t>This implies a strategy to select samples assigned the most uninformative probability by the current class </a:t>
            </a:r>
            <a:r>
              <a:rPr lang="en-US" i="1" dirty="0"/>
              <a:t>c</a:t>
            </a:r>
            <a:r>
              <a:rPr lang="en-US" dirty="0"/>
              <a:t>   likelihood </a:t>
            </a:r>
            <a:r>
              <a:rPr lang="en-US" i="1" dirty="0"/>
              <a:t>P(c | U). </a:t>
            </a:r>
            <a:endParaRPr lang="en-US" dirty="0"/>
          </a:p>
          <a:p>
            <a:endParaRPr lang="en-US" dirty="0"/>
          </a:p>
        </p:txBody>
      </p:sp>
      <p:pic>
        <p:nvPicPr>
          <p:cNvPr id="1026" name="Picture 2">
            <a:extLst>
              <a:ext uri="{FF2B5EF4-FFF2-40B4-BE49-F238E27FC236}">
                <a16:creationId xmlns:a16="http://schemas.microsoft.com/office/drawing/2014/main" id="{46F6CBE9-E037-4BE4-905B-12DE7810CE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682" r="5" b="5"/>
          <a:stretch/>
        </p:blipFill>
        <p:spPr bwMode="auto">
          <a:xfrm>
            <a:off x="6212743" y="652825"/>
            <a:ext cx="5570453" cy="5688877"/>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68355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0862A-F673-488D-99D7-7D326E48DA93}"/>
              </a:ext>
            </a:extLst>
          </p:cNvPr>
          <p:cNvSpPr>
            <a:spLocks noGrp="1"/>
          </p:cNvSpPr>
          <p:nvPr>
            <p:ph type="title"/>
          </p:nvPr>
        </p:nvSpPr>
        <p:spPr/>
        <p:txBody>
          <a:bodyPr/>
          <a:lstStyle/>
          <a:p>
            <a:r>
              <a:rPr lang="en-US" sz="4000" dirty="0">
                <a:latin typeface="+mn-lt"/>
              </a:rPr>
              <a:t>Three uncertainty-sampling sample selection methods</a:t>
            </a:r>
          </a:p>
        </p:txBody>
      </p:sp>
      <p:sp>
        <p:nvSpPr>
          <p:cNvPr id="3" name="Content Placeholder 2">
            <a:extLst>
              <a:ext uri="{FF2B5EF4-FFF2-40B4-BE49-F238E27FC236}">
                <a16:creationId xmlns:a16="http://schemas.microsoft.com/office/drawing/2014/main" id="{CAD26D00-9A7B-485B-9C0A-93D99DE6702C}"/>
              </a:ext>
            </a:extLst>
          </p:cNvPr>
          <p:cNvSpPr>
            <a:spLocks noGrp="1"/>
          </p:cNvSpPr>
          <p:nvPr>
            <p:ph idx="1"/>
          </p:nvPr>
        </p:nvSpPr>
        <p:spPr>
          <a:xfrm>
            <a:off x="280989" y="1236995"/>
            <a:ext cx="12123841" cy="4557881"/>
          </a:xfrm>
        </p:spPr>
        <p:txBody>
          <a:bodyPr/>
          <a:lstStyle/>
          <a:p>
            <a:pPr marL="0" indent="0">
              <a:lnSpc>
                <a:spcPct val="150000"/>
              </a:lnSpc>
              <a:buNone/>
            </a:pPr>
            <a:r>
              <a:rPr lang="en-US" dirty="0"/>
              <a:t>Methods differ by how </a:t>
            </a:r>
            <a:r>
              <a:rPr lang="en-US" i="1" dirty="0"/>
              <a:t>P(c | U) </a:t>
            </a:r>
            <a:r>
              <a:rPr lang="en-US" dirty="0"/>
              <a:t>is used to select from </a:t>
            </a:r>
            <a:r>
              <a:rPr lang="en-US" i="1" dirty="0"/>
              <a:t>U.</a:t>
            </a:r>
            <a:endParaRPr lang="en-US" dirty="0"/>
          </a:p>
          <a:p>
            <a:pPr lvl="1">
              <a:lnSpc>
                <a:spcPct val="150000"/>
              </a:lnSpc>
            </a:pPr>
            <a:r>
              <a:rPr lang="en-US" dirty="0"/>
              <a:t>Query Synthesis [</a:t>
            </a:r>
            <a:r>
              <a:rPr lang="en-US" dirty="0" err="1"/>
              <a:t>Anguin</a:t>
            </a:r>
            <a:r>
              <a:rPr lang="en-US" dirty="0"/>
              <a:t>, 1988]</a:t>
            </a:r>
          </a:p>
          <a:p>
            <a:pPr lvl="1">
              <a:lnSpc>
                <a:spcPct val="150000"/>
              </a:lnSpc>
            </a:pPr>
            <a:r>
              <a:rPr lang="en-US" dirty="0"/>
              <a:t>Selective Sampling [Atlas et al. 1989 ]</a:t>
            </a:r>
          </a:p>
          <a:p>
            <a:pPr lvl="1">
              <a:lnSpc>
                <a:spcPct val="150000"/>
              </a:lnSpc>
            </a:pPr>
            <a:r>
              <a:rPr lang="en-US" dirty="0"/>
              <a:t>Pool-based Active Learning [ Lewis &amp; Gale, SIGIR 1994 ] [Text classification - Lewis &amp; Gale ICML 1994 ]</a:t>
            </a:r>
          </a:p>
          <a:p>
            <a:pPr marL="0" indent="0">
              <a:buNone/>
            </a:pPr>
            <a:endParaRPr lang="en-US" dirty="0"/>
          </a:p>
        </p:txBody>
      </p:sp>
    </p:spTree>
    <p:extLst>
      <p:ext uri="{BB962C8B-B14F-4D97-AF65-F5344CB8AC3E}">
        <p14:creationId xmlns:p14="http://schemas.microsoft.com/office/powerpoint/2010/main" val="1174021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B7E67-DC3A-4377-A6DF-4EF34733AA38}"/>
              </a:ext>
            </a:extLst>
          </p:cNvPr>
          <p:cNvSpPr>
            <a:spLocks noGrp="1"/>
          </p:cNvSpPr>
          <p:nvPr>
            <p:ph type="title"/>
          </p:nvPr>
        </p:nvSpPr>
        <p:spPr/>
        <p:txBody>
          <a:bodyPr/>
          <a:lstStyle/>
          <a:p>
            <a:r>
              <a:rPr lang="en-US" i="1" dirty="0">
                <a:latin typeface="+mn-lt"/>
              </a:rPr>
              <a:t>Query Synthesis</a:t>
            </a:r>
          </a:p>
        </p:txBody>
      </p:sp>
      <p:sp>
        <p:nvSpPr>
          <p:cNvPr id="3" name="Content Placeholder 2">
            <a:extLst>
              <a:ext uri="{FF2B5EF4-FFF2-40B4-BE49-F238E27FC236}">
                <a16:creationId xmlns:a16="http://schemas.microsoft.com/office/drawing/2014/main" id="{534DCFA1-FEF0-4EB5-9ACA-1ED9023F2BB5}"/>
              </a:ext>
            </a:extLst>
          </p:cNvPr>
          <p:cNvSpPr>
            <a:spLocks noGrp="1"/>
          </p:cNvSpPr>
          <p:nvPr>
            <p:ph idx="1"/>
          </p:nvPr>
        </p:nvSpPr>
        <p:spPr>
          <a:xfrm>
            <a:off x="274640" y="1212851"/>
            <a:ext cx="11887198" cy="4893647"/>
          </a:xfrm>
        </p:spPr>
        <p:txBody>
          <a:bodyPr/>
          <a:lstStyle/>
          <a:p>
            <a:r>
              <a:rPr lang="en-US" dirty="0"/>
              <a:t>Generate a query of where to look in the feature space </a:t>
            </a:r>
            <a:r>
              <a:rPr lang="en-US" i="1" dirty="0"/>
              <a:t>x</a:t>
            </a:r>
            <a:r>
              <a:rPr lang="en-US" dirty="0"/>
              <a:t> to select items to label.  This applies with feature space representations where a “sample” could mean generating an </a:t>
            </a:r>
            <a:r>
              <a:rPr lang="en-US" i="1" dirty="0"/>
              <a:t>x</a:t>
            </a:r>
            <a:r>
              <a:rPr lang="en-US" dirty="0"/>
              <a:t> </a:t>
            </a:r>
            <a:r>
              <a:rPr lang="en-US" i="1" dirty="0"/>
              <a:t>ab initio</a:t>
            </a:r>
            <a:r>
              <a:rPr lang="en-US" dirty="0"/>
              <a:t> rather than selecting from an existing set </a:t>
            </a:r>
            <a:r>
              <a:rPr lang="en-US" i="1" dirty="0"/>
              <a:t>U. </a:t>
            </a:r>
          </a:p>
          <a:p>
            <a:r>
              <a:rPr lang="en-US" dirty="0"/>
              <a:t>For example </a:t>
            </a:r>
            <a:r>
              <a:rPr lang="en-US" i="1" dirty="0"/>
              <a:t>x </a:t>
            </a:r>
            <a:r>
              <a:rPr lang="en-US" dirty="0"/>
              <a:t>could be an chemical synthesis, or a synthetic image whose outcome is passed to the model learner.</a:t>
            </a:r>
          </a:p>
          <a:p>
            <a:r>
              <a:rPr lang="en-US" dirty="0"/>
              <a:t>There’s a rough analog to the generative step in current DNN adversarial networks. </a:t>
            </a:r>
          </a:p>
        </p:txBody>
      </p:sp>
    </p:spTree>
    <p:extLst>
      <p:ext uri="{BB962C8B-B14F-4D97-AF65-F5344CB8AC3E}">
        <p14:creationId xmlns:p14="http://schemas.microsoft.com/office/powerpoint/2010/main" val="9223587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76432-EE33-4DA6-B299-E471C6352B47}"/>
              </a:ext>
            </a:extLst>
          </p:cNvPr>
          <p:cNvSpPr>
            <a:spLocks noGrp="1"/>
          </p:cNvSpPr>
          <p:nvPr>
            <p:ph type="title"/>
          </p:nvPr>
        </p:nvSpPr>
        <p:spPr/>
        <p:txBody>
          <a:bodyPr/>
          <a:lstStyle/>
          <a:p>
            <a:r>
              <a:rPr lang="en-US" i="1" dirty="0">
                <a:latin typeface="+mn-lt"/>
              </a:rPr>
              <a:t>Selective Sampling</a:t>
            </a:r>
          </a:p>
        </p:txBody>
      </p:sp>
      <p:sp>
        <p:nvSpPr>
          <p:cNvPr id="3" name="Content Placeholder 2">
            <a:extLst>
              <a:ext uri="{FF2B5EF4-FFF2-40B4-BE49-F238E27FC236}">
                <a16:creationId xmlns:a16="http://schemas.microsoft.com/office/drawing/2014/main" id="{4FB60EC9-E1CE-42E1-B0A8-AEA7DB6A4CB3}"/>
              </a:ext>
            </a:extLst>
          </p:cNvPr>
          <p:cNvSpPr>
            <a:spLocks noGrp="1"/>
          </p:cNvSpPr>
          <p:nvPr>
            <p:ph idx="1"/>
          </p:nvPr>
        </p:nvSpPr>
        <p:spPr>
          <a:xfrm>
            <a:off x="274640" y="1212851"/>
            <a:ext cx="11887198" cy="5613845"/>
          </a:xfrm>
        </p:spPr>
        <p:txBody>
          <a:bodyPr/>
          <a:lstStyle/>
          <a:p>
            <a:r>
              <a:rPr lang="en-US" dirty="0"/>
              <a:t>Choose a region in feature space to focus on that is predicted to have the greatest uncertainty or information gain. </a:t>
            </a:r>
          </a:p>
          <a:p>
            <a:r>
              <a:rPr lang="en-US" dirty="0"/>
              <a:t>This applies best when gaining new samples is passive or free, such as when selecting from streaming samples.</a:t>
            </a:r>
          </a:p>
          <a:p>
            <a:r>
              <a:rPr lang="en-US" dirty="0"/>
              <a:t>Samples are selected sequentially from the stream. </a:t>
            </a:r>
          </a:p>
          <a:p>
            <a:r>
              <a:rPr lang="en-US" dirty="0"/>
              <a:t>Unlike with </a:t>
            </a:r>
            <a:r>
              <a:rPr lang="en-US" i="1" dirty="0"/>
              <a:t>Query Synthesis,</a:t>
            </a:r>
            <a:r>
              <a:rPr lang="en-US" dirty="0"/>
              <a:t> samples are guaranteed to represent the actual distribution of the data, </a:t>
            </a:r>
            <a:r>
              <a:rPr lang="en-US" i="1" dirty="0"/>
              <a:t>P(U).</a:t>
            </a:r>
          </a:p>
          <a:p>
            <a:r>
              <a:rPr lang="en-US" dirty="0"/>
              <a:t>For example, generate image samples by aiming a camera at areas that need clarification. </a:t>
            </a:r>
          </a:p>
        </p:txBody>
      </p:sp>
    </p:spTree>
    <p:extLst>
      <p:ext uri="{BB962C8B-B14F-4D97-AF65-F5344CB8AC3E}">
        <p14:creationId xmlns:p14="http://schemas.microsoft.com/office/powerpoint/2010/main" val="27489605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13FF5-2C28-4D15-893C-B47DCBDD21D0}"/>
              </a:ext>
            </a:extLst>
          </p:cNvPr>
          <p:cNvSpPr>
            <a:spLocks noGrp="1"/>
          </p:cNvSpPr>
          <p:nvPr>
            <p:ph type="title"/>
          </p:nvPr>
        </p:nvSpPr>
        <p:spPr/>
        <p:txBody>
          <a:bodyPr/>
          <a:lstStyle/>
          <a:p>
            <a:r>
              <a:rPr lang="en-US" i="1" dirty="0">
                <a:latin typeface="+mn-lt"/>
              </a:rPr>
              <a:t>Pool-based Sampling</a:t>
            </a:r>
          </a:p>
        </p:txBody>
      </p:sp>
      <p:sp>
        <p:nvSpPr>
          <p:cNvPr id="3" name="Content Placeholder 2">
            <a:extLst>
              <a:ext uri="{FF2B5EF4-FFF2-40B4-BE49-F238E27FC236}">
                <a16:creationId xmlns:a16="http://schemas.microsoft.com/office/drawing/2014/main" id="{EB05A0F1-BC81-4EB4-AF74-F0E22CE41FF5}"/>
              </a:ext>
            </a:extLst>
          </p:cNvPr>
          <p:cNvSpPr>
            <a:spLocks noGrp="1"/>
          </p:cNvSpPr>
          <p:nvPr>
            <p:ph idx="1"/>
          </p:nvPr>
        </p:nvSpPr>
        <p:spPr>
          <a:xfrm>
            <a:off x="274640" y="1212851"/>
            <a:ext cx="11887198" cy="5004447"/>
          </a:xfrm>
        </p:spPr>
        <p:txBody>
          <a:bodyPr/>
          <a:lstStyle/>
          <a:p>
            <a:r>
              <a:rPr lang="en-US" dirty="0"/>
              <a:t>Choose greedily among the existing set of unlabeled samples </a:t>
            </a:r>
            <a:r>
              <a:rPr lang="en-US" i="1" dirty="0"/>
              <a:t>U</a:t>
            </a:r>
            <a:r>
              <a:rPr lang="en-US" dirty="0"/>
              <a:t> by an uncertainty measure applied to each element in the set. </a:t>
            </a:r>
          </a:p>
          <a:p>
            <a:r>
              <a:rPr lang="en-US" dirty="0"/>
              <a:t>Batch sampling: one or more samples may be selected at each stage.</a:t>
            </a:r>
          </a:p>
          <a:p>
            <a:r>
              <a:rPr lang="en-US" dirty="0"/>
              <a:t>When labelling costs vary among samples they may also be considered along with information gain.</a:t>
            </a:r>
          </a:p>
          <a:p>
            <a:r>
              <a:rPr lang="en-US" dirty="0"/>
              <a:t>The examples in this tutorial will demonstrate Pool-based Sampling. </a:t>
            </a:r>
          </a:p>
        </p:txBody>
      </p:sp>
    </p:spTree>
    <p:extLst>
      <p:ext uri="{BB962C8B-B14F-4D97-AF65-F5344CB8AC3E}">
        <p14:creationId xmlns:p14="http://schemas.microsoft.com/office/powerpoint/2010/main" val="9641605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3065455"/>
          </a:xfrm>
        </p:spPr>
        <p:txBody>
          <a:bodyPr/>
          <a:lstStyle/>
          <a:p>
            <a:r>
              <a:rPr lang="en-US" dirty="0"/>
              <a:t>Active learning for text classification</a:t>
            </a:r>
            <a:br>
              <a:rPr lang="en-US" dirty="0"/>
            </a:br>
            <a:r>
              <a:rPr lang="en-US" sz="3200" dirty="0">
                <a:hlinkClick r:id="rId3"/>
              </a:rPr>
              <a:t>https://github.com/Azure/active-learning-workshop/tree/master/text_classification</a:t>
            </a:r>
            <a:r>
              <a:rPr lang="en-US" sz="3200" dirty="0"/>
              <a:t> </a:t>
            </a:r>
          </a:p>
        </p:txBody>
      </p:sp>
      <p:sp>
        <p:nvSpPr>
          <p:cNvPr id="3" name="Rectangle 2">
            <a:extLst>
              <a:ext uri="{FF2B5EF4-FFF2-40B4-BE49-F238E27FC236}">
                <a16:creationId xmlns:a16="http://schemas.microsoft.com/office/drawing/2014/main" id="{CF7F387D-BA5E-4953-8EB7-E47D9F66627C}"/>
              </a:ext>
            </a:extLst>
          </p:cNvPr>
          <p:cNvSpPr/>
          <p:nvPr/>
        </p:nvSpPr>
        <p:spPr>
          <a:xfrm>
            <a:off x="9249956" y="220662"/>
            <a:ext cx="2531462"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a:t>
            </a:r>
          </a:p>
        </p:txBody>
      </p:sp>
    </p:spTree>
    <p:extLst>
      <p:ext uri="{BB962C8B-B14F-4D97-AF65-F5344CB8AC3E}">
        <p14:creationId xmlns:p14="http://schemas.microsoft.com/office/powerpoint/2010/main" val="892597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Hyperparameter Tuning Using </a:t>
            </a:r>
            <a:r>
              <a:rPr lang="en-US" dirty="0" err="1"/>
              <a:t>mmlspark</a:t>
            </a:r>
            <a:endParaRPr lang="en-US" dirty="0"/>
          </a:p>
        </p:txBody>
      </p:sp>
    </p:spTree>
    <p:extLst>
      <p:ext uri="{BB962C8B-B14F-4D97-AF65-F5344CB8AC3E}">
        <p14:creationId xmlns:p14="http://schemas.microsoft.com/office/powerpoint/2010/main" val="2739371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1071062"/>
          </a:xfrm>
        </p:spPr>
        <p:txBody>
          <a:bodyPr/>
          <a:lstStyle/>
          <a:p>
            <a:r>
              <a:rPr lang="en-US" sz="3200" dirty="0">
                <a:hlinkClick r:id="rId3"/>
              </a:rPr>
              <a:t>https://github.com/Azure/active-learning-workshop/blob/master/text_classification/tuning/find-best-model.ipynb</a:t>
            </a:r>
            <a:r>
              <a:rPr lang="en-US" sz="3200" dirty="0"/>
              <a:t> </a:t>
            </a:r>
          </a:p>
        </p:txBody>
      </p:sp>
      <p:sp>
        <p:nvSpPr>
          <p:cNvPr id="3" name="Rectangle 2">
            <a:extLst>
              <a:ext uri="{FF2B5EF4-FFF2-40B4-BE49-F238E27FC236}">
                <a16:creationId xmlns:a16="http://schemas.microsoft.com/office/drawing/2014/main" id="{CF7F387D-BA5E-4953-8EB7-E47D9F66627C}"/>
              </a:ext>
            </a:extLst>
          </p:cNvPr>
          <p:cNvSpPr/>
          <p:nvPr/>
        </p:nvSpPr>
        <p:spPr>
          <a:xfrm>
            <a:off x="9249956" y="220662"/>
            <a:ext cx="2531462"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a:t>
            </a:r>
          </a:p>
        </p:txBody>
      </p:sp>
    </p:spTree>
    <p:extLst>
      <p:ext uri="{BB962C8B-B14F-4D97-AF65-F5344CB8AC3E}">
        <p14:creationId xmlns:p14="http://schemas.microsoft.com/office/powerpoint/2010/main" val="3253853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Serving the Model Using </a:t>
            </a:r>
            <a:r>
              <a:rPr lang="en-US" dirty="0" err="1"/>
              <a:t>mmlspark</a:t>
            </a:r>
            <a:endParaRPr lang="en-US" dirty="0"/>
          </a:p>
        </p:txBody>
      </p:sp>
    </p:spTree>
    <p:extLst>
      <p:ext uri="{BB962C8B-B14F-4D97-AF65-F5344CB8AC3E}">
        <p14:creationId xmlns:p14="http://schemas.microsoft.com/office/powerpoint/2010/main" val="1341572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1514261"/>
          </a:xfrm>
        </p:spPr>
        <p:txBody>
          <a:bodyPr/>
          <a:lstStyle/>
          <a:p>
            <a:r>
              <a:rPr lang="en-US" sz="3200" dirty="0">
                <a:hlinkClick r:id="rId3"/>
              </a:rPr>
              <a:t>https://github.com/Azure/active-learning-workshop/blob/master/deployment/TextClassificationWithMMLSpark.ipynb</a:t>
            </a:r>
            <a:r>
              <a:rPr lang="en-US" sz="3200" dirty="0"/>
              <a:t> </a:t>
            </a:r>
          </a:p>
        </p:txBody>
      </p:sp>
      <p:sp>
        <p:nvSpPr>
          <p:cNvPr id="3" name="Rectangle 2">
            <a:extLst>
              <a:ext uri="{FF2B5EF4-FFF2-40B4-BE49-F238E27FC236}">
                <a16:creationId xmlns:a16="http://schemas.microsoft.com/office/drawing/2014/main" id="{CF7F387D-BA5E-4953-8EB7-E47D9F66627C}"/>
              </a:ext>
            </a:extLst>
          </p:cNvPr>
          <p:cNvSpPr/>
          <p:nvPr/>
        </p:nvSpPr>
        <p:spPr>
          <a:xfrm>
            <a:off x="9249956" y="220662"/>
            <a:ext cx="2531462"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a:t>
            </a:r>
          </a:p>
        </p:txBody>
      </p:sp>
    </p:spTree>
    <p:extLst>
      <p:ext uri="{BB962C8B-B14F-4D97-AF65-F5344CB8AC3E}">
        <p14:creationId xmlns:p14="http://schemas.microsoft.com/office/powerpoint/2010/main" val="192895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9E574E-3E1F-4186-B2DA-DBD0B29A6FA1}"/>
              </a:ext>
            </a:extLst>
          </p:cNvPr>
          <p:cNvPicPr>
            <a:picLocks noChangeAspect="1"/>
          </p:cNvPicPr>
          <p:nvPr/>
        </p:nvPicPr>
        <p:blipFill>
          <a:blip r:embed="rId3"/>
          <a:stretch>
            <a:fillRect/>
          </a:stretch>
        </p:blipFill>
        <p:spPr>
          <a:xfrm>
            <a:off x="5684837" y="1212849"/>
            <a:ext cx="6326792" cy="5529407"/>
          </a:xfrm>
          <a:prstGeom prst="rect">
            <a:avLst/>
          </a:prstGeom>
        </p:spPr>
      </p:pic>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11887200" cy="1757404"/>
          </a:xfrm>
        </p:spPr>
        <p:txBody>
          <a:bodyPr/>
          <a:lstStyle/>
          <a:p>
            <a:r>
              <a:rPr lang="en-US" sz="2800" dirty="0"/>
              <a:t>URLs: are in the tutorial readme </a:t>
            </a:r>
          </a:p>
          <a:p>
            <a:pPr marL="0" indent="0">
              <a:buNone/>
            </a:pPr>
            <a:r>
              <a:rPr lang="en-US" sz="1800" dirty="0">
                <a:hlinkClick r:id="rId4"/>
              </a:rPr>
              <a:t>https://github.com/Azure/active-learning-workshop/</a:t>
            </a:r>
            <a:endParaRPr lang="en-US" sz="1800" dirty="0"/>
          </a:p>
          <a:p>
            <a:r>
              <a:rPr lang="en-US" sz="2800" dirty="0"/>
              <a:t>Unzip </a:t>
            </a:r>
          </a:p>
          <a:p>
            <a:pPr marL="0" indent="0">
              <a:buNone/>
            </a:pPr>
            <a:endParaRPr lang="en-US" sz="2400" dirty="0"/>
          </a:p>
        </p:txBody>
      </p:sp>
      <p:sp>
        <p:nvSpPr>
          <p:cNvPr id="2" name="Title 1"/>
          <p:cNvSpPr>
            <a:spLocks noGrp="1"/>
          </p:cNvSpPr>
          <p:nvPr>
            <p:ph type="title"/>
          </p:nvPr>
        </p:nvSpPr>
        <p:spPr/>
        <p:txBody>
          <a:bodyPr/>
          <a:lstStyle/>
          <a:p>
            <a:r>
              <a:rPr lang="en-US" dirty="0"/>
              <a:t>Note: please, download assets for exercise</a:t>
            </a:r>
            <a:endParaRPr lang="en-US" sz="4000" dirty="0">
              <a:gradFill>
                <a:gsLst>
                  <a:gs pos="21538">
                    <a:schemeClr val="tx1"/>
                  </a:gs>
                  <a:gs pos="33000">
                    <a:schemeClr val="tx1"/>
                  </a:gs>
                </a:gsLst>
                <a:lin ang="5400000" scaled="0"/>
              </a:gradFill>
            </a:endParaRPr>
          </a:p>
        </p:txBody>
      </p:sp>
    </p:spTree>
    <p:extLst>
      <p:ext uri="{BB962C8B-B14F-4D97-AF65-F5344CB8AC3E}">
        <p14:creationId xmlns:p14="http://schemas.microsoft.com/office/powerpoint/2010/main" val="318356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How Uncertainty Sampling Fails</a:t>
            </a:r>
          </a:p>
        </p:txBody>
      </p:sp>
    </p:spTree>
    <p:extLst>
      <p:ext uri="{BB962C8B-B14F-4D97-AF65-F5344CB8AC3E}">
        <p14:creationId xmlns:p14="http://schemas.microsoft.com/office/powerpoint/2010/main" val="1672954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6A5BB-B40B-4AEB-8447-F050957D51AD}"/>
              </a:ext>
            </a:extLst>
          </p:cNvPr>
          <p:cNvSpPr>
            <a:spLocks noGrp="1"/>
          </p:cNvSpPr>
          <p:nvPr>
            <p:ph type="title"/>
          </p:nvPr>
        </p:nvSpPr>
        <p:spPr/>
        <p:txBody>
          <a:bodyPr/>
          <a:lstStyle/>
          <a:p>
            <a:r>
              <a:rPr lang="en-US" dirty="0">
                <a:latin typeface="+mn-lt"/>
              </a:rPr>
              <a:t>How Sampling Fails</a:t>
            </a:r>
          </a:p>
        </p:txBody>
      </p:sp>
      <p:sp>
        <p:nvSpPr>
          <p:cNvPr id="3" name="Content Placeholder 2">
            <a:extLst>
              <a:ext uri="{FF2B5EF4-FFF2-40B4-BE49-F238E27FC236}">
                <a16:creationId xmlns:a16="http://schemas.microsoft.com/office/drawing/2014/main" id="{39381580-150B-4208-9DD0-B2BDCE50CDCD}"/>
              </a:ext>
            </a:extLst>
          </p:cNvPr>
          <p:cNvSpPr>
            <a:spLocks noGrp="1"/>
          </p:cNvSpPr>
          <p:nvPr>
            <p:ph idx="1"/>
          </p:nvPr>
        </p:nvSpPr>
        <p:spPr/>
        <p:txBody>
          <a:bodyPr>
            <a:normAutofit fontScale="70000" lnSpcReduction="20000"/>
          </a:bodyPr>
          <a:lstStyle/>
          <a:p>
            <a:r>
              <a:rPr lang="en-US" i="1" dirty="0"/>
              <a:t>P(c | u) </a:t>
            </a:r>
            <a:r>
              <a:rPr lang="en-US" dirty="0"/>
              <a:t>often picks samples that are irrelevant, since there are areas of the sample space that are uncertain but do not help distinguish classes.</a:t>
            </a:r>
          </a:p>
          <a:p>
            <a:r>
              <a:rPr lang="en-US" dirty="0"/>
              <a:t>Example: outliers may be highly uncertain but uninformative. </a:t>
            </a:r>
          </a:p>
          <a:p>
            <a:r>
              <a:rPr lang="en-US" dirty="0"/>
              <a:t>Better to combine the class likelihood </a:t>
            </a:r>
            <a:r>
              <a:rPr lang="en-US" i="1" dirty="0"/>
              <a:t>P(c | u, x) </a:t>
            </a:r>
            <a:r>
              <a:rPr lang="en-US" dirty="0"/>
              <a:t>with the areas of feature space likely to distinguish known classes.</a:t>
            </a:r>
          </a:p>
          <a:p>
            <a:r>
              <a:rPr lang="en-US" dirty="0"/>
              <a:t>Learners that generate margins for the class separators can find unlabeled samples both uncertain and that discriminate strongly between classes. </a:t>
            </a:r>
          </a:p>
        </p:txBody>
      </p:sp>
    </p:spTree>
    <p:extLst>
      <p:ext uri="{BB962C8B-B14F-4D97-AF65-F5344CB8AC3E}">
        <p14:creationId xmlns:p14="http://schemas.microsoft.com/office/powerpoint/2010/main" val="7640254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BD6F5-819E-44DF-9BF9-EC16A663AF38}"/>
              </a:ext>
            </a:extLst>
          </p:cNvPr>
          <p:cNvSpPr>
            <a:spLocks noGrp="1"/>
          </p:cNvSpPr>
          <p:nvPr>
            <p:ph type="title"/>
          </p:nvPr>
        </p:nvSpPr>
        <p:spPr/>
        <p:txBody>
          <a:bodyPr/>
          <a:lstStyle/>
          <a:p>
            <a:r>
              <a:rPr lang="en-US" dirty="0">
                <a:latin typeface="+mn-lt"/>
              </a:rPr>
              <a:t>Working in the Version Space</a:t>
            </a:r>
          </a:p>
        </p:txBody>
      </p:sp>
      <p:sp>
        <p:nvSpPr>
          <p:cNvPr id="3" name="Content Placeholder 2">
            <a:extLst>
              <a:ext uri="{FF2B5EF4-FFF2-40B4-BE49-F238E27FC236}">
                <a16:creationId xmlns:a16="http://schemas.microsoft.com/office/drawing/2014/main" id="{3480B2C7-C39D-4F95-ADB7-DC85A45552CA}"/>
              </a:ext>
            </a:extLst>
          </p:cNvPr>
          <p:cNvSpPr>
            <a:spLocks noGrp="1"/>
          </p:cNvSpPr>
          <p:nvPr>
            <p:ph idx="1"/>
          </p:nvPr>
        </p:nvSpPr>
        <p:spPr>
          <a:xfrm>
            <a:off x="274640" y="1212851"/>
            <a:ext cx="11887198" cy="5004447"/>
          </a:xfrm>
        </p:spPr>
        <p:txBody>
          <a:bodyPr/>
          <a:lstStyle/>
          <a:p>
            <a:r>
              <a:rPr lang="en-US" dirty="0"/>
              <a:t>The space of all hypotheses is called the </a:t>
            </a:r>
            <a:r>
              <a:rPr lang="en-US" i="1" dirty="0"/>
              <a:t>version space</a:t>
            </a:r>
            <a:r>
              <a:rPr lang="en-US" dirty="0"/>
              <a:t>. Think all possible separators for a linear classifier.  </a:t>
            </a:r>
          </a:p>
          <a:p>
            <a:r>
              <a:rPr lang="en-US" dirty="0"/>
              <a:t>The version space is the dual to the feature space. Active Learning can be posed as maximizing the reduction in the version space by choice of samples. </a:t>
            </a:r>
          </a:p>
          <a:p>
            <a:r>
              <a:rPr lang="en-US" dirty="0"/>
              <a:t>For instance, a sample that eliminates half the version space would best reduce model uncertainty.</a:t>
            </a:r>
          </a:p>
          <a:p>
            <a:r>
              <a:rPr lang="en-US" dirty="0"/>
              <a:t>When model predictions are uncertain there are also Bayesian interpretations of the version space. </a:t>
            </a:r>
          </a:p>
        </p:txBody>
      </p:sp>
    </p:spTree>
    <p:extLst>
      <p:ext uri="{BB962C8B-B14F-4D97-AF65-F5344CB8AC3E}">
        <p14:creationId xmlns:p14="http://schemas.microsoft.com/office/powerpoint/2010/main" val="41374525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Rounded Corners 24">
            <a:extLst>
              <a:ext uri="{FF2B5EF4-FFF2-40B4-BE49-F238E27FC236}">
                <a16:creationId xmlns:a16="http://schemas.microsoft.com/office/drawing/2014/main" id="{800A4FEF-8069-4301-BD1B-40C6102A88A6}"/>
              </a:ext>
            </a:extLst>
          </p:cNvPr>
          <p:cNvSpPr/>
          <p:nvPr/>
        </p:nvSpPr>
        <p:spPr>
          <a:xfrm>
            <a:off x="7693888" y="3490536"/>
            <a:ext cx="4453044" cy="2200602"/>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4" name="Rectangle: Rounded Corners 23">
            <a:extLst>
              <a:ext uri="{FF2B5EF4-FFF2-40B4-BE49-F238E27FC236}">
                <a16:creationId xmlns:a16="http://schemas.microsoft.com/office/drawing/2014/main" id="{D5061FF4-CF23-4792-A1DD-E131DC936A36}"/>
              </a:ext>
            </a:extLst>
          </p:cNvPr>
          <p:cNvSpPr/>
          <p:nvPr/>
        </p:nvSpPr>
        <p:spPr>
          <a:xfrm>
            <a:off x="7676777" y="756786"/>
            <a:ext cx="4453044" cy="2200602"/>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9" name="Rectangle 8">
            <a:extLst>
              <a:ext uri="{FF2B5EF4-FFF2-40B4-BE49-F238E27FC236}">
                <a16:creationId xmlns:a16="http://schemas.microsoft.com/office/drawing/2014/main" id="{EB1ECBEE-C154-4380-9526-2309F3EE3DD5}"/>
              </a:ext>
            </a:extLst>
          </p:cNvPr>
          <p:cNvSpPr/>
          <p:nvPr/>
        </p:nvSpPr>
        <p:spPr>
          <a:xfrm>
            <a:off x="8449297" y="2098780"/>
            <a:ext cx="420435" cy="4892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0" name="Rectangle 9">
            <a:extLst>
              <a:ext uri="{FF2B5EF4-FFF2-40B4-BE49-F238E27FC236}">
                <a16:creationId xmlns:a16="http://schemas.microsoft.com/office/drawing/2014/main" id="{7621CA4E-E958-4D81-A325-1526AE0BEF55}"/>
              </a:ext>
            </a:extLst>
          </p:cNvPr>
          <p:cNvSpPr/>
          <p:nvPr/>
        </p:nvSpPr>
        <p:spPr>
          <a:xfrm>
            <a:off x="9129486" y="2098780"/>
            <a:ext cx="420435" cy="489235"/>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1" name="Rectangle 10">
            <a:extLst>
              <a:ext uri="{FF2B5EF4-FFF2-40B4-BE49-F238E27FC236}">
                <a16:creationId xmlns:a16="http://schemas.microsoft.com/office/drawing/2014/main" id="{BDABFD63-F789-4F35-B6FD-57D9D8DD7A46}"/>
              </a:ext>
            </a:extLst>
          </p:cNvPr>
          <p:cNvSpPr/>
          <p:nvPr/>
        </p:nvSpPr>
        <p:spPr>
          <a:xfrm>
            <a:off x="9836658" y="2098780"/>
            <a:ext cx="420435" cy="48923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3" name="Rectangle 12">
            <a:extLst>
              <a:ext uri="{FF2B5EF4-FFF2-40B4-BE49-F238E27FC236}">
                <a16:creationId xmlns:a16="http://schemas.microsoft.com/office/drawing/2014/main" id="{7195BDD2-4AE5-45AC-BEE9-721781FB5E02}"/>
              </a:ext>
            </a:extLst>
          </p:cNvPr>
          <p:cNvSpPr/>
          <p:nvPr/>
        </p:nvSpPr>
        <p:spPr>
          <a:xfrm>
            <a:off x="10543830" y="2098780"/>
            <a:ext cx="420435" cy="489235"/>
          </a:xfrm>
          <a:prstGeom prst="rect">
            <a:avLst/>
          </a:prstGeom>
          <a:solidFill>
            <a:schemeClr val="accent4">
              <a:lumMod val="25000"/>
              <a:lumOff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grpSp>
        <p:nvGrpSpPr>
          <p:cNvPr id="21" name="Group 20">
            <a:extLst>
              <a:ext uri="{FF2B5EF4-FFF2-40B4-BE49-F238E27FC236}">
                <a16:creationId xmlns:a16="http://schemas.microsoft.com/office/drawing/2014/main" id="{EF5E7873-0548-44E2-9171-81BA4B81141B}"/>
              </a:ext>
            </a:extLst>
          </p:cNvPr>
          <p:cNvGrpSpPr/>
          <p:nvPr/>
        </p:nvGrpSpPr>
        <p:grpSpPr>
          <a:xfrm>
            <a:off x="254746" y="756785"/>
            <a:ext cx="7440562" cy="6168942"/>
            <a:chOff x="218929" y="337279"/>
            <a:chExt cx="7295331" cy="6048531"/>
          </a:xfrm>
        </p:grpSpPr>
        <p:sp>
          <p:nvSpPr>
            <p:cNvPr id="4" name="Rectangle 3">
              <a:extLst>
                <a:ext uri="{FF2B5EF4-FFF2-40B4-BE49-F238E27FC236}">
                  <a16:creationId xmlns:a16="http://schemas.microsoft.com/office/drawing/2014/main" id="{BC81B9F4-B1E1-4959-8691-BAAA311D4C28}"/>
                </a:ext>
              </a:extLst>
            </p:cNvPr>
            <p:cNvSpPr/>
            <p:nvPr/>
          </p:nvSpPr>
          <p:spPr>
            <a:xfrm>
              <a:off x="269823" y="337279"/>
              <a:ext cx="7075357" cy="60485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5" name="Rectangle 4">
              <a:extLst>
                <a:ext uri="{FF2B5EF4-FFF2-40B4-BE49-F238E27FC236}">
                  <a16:creationId xmlns:a16="http://schemas.microsoft.com/office/drawing/2014/main" id="{48AAD511-CD8D-49FE-995F-CC443E483733}"/>
                </a:ext>
              </a:extLst>
            </p:cNvPr>
            <p:cNvSpPr/>
            <p:nvPr/>
          </p:nvSpPr>
          <p:spPr>
            <a:xfrm>
              <a:off x="1154244" y="2211050"/>
              <a:ext cx="1911245" cy="209862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6" name="Oval 5">
              <a:extLst>
                <a:ext uri="{FF2B5EF4-FFF2-40B4-BE49-F238E27FC236}">
                  <a16:creationId xmlns:a16="http://schemas.microsoft.com/office/drawing/2014/main" id="{1A370F28-42DC-40F5-A849-D6C85B88CD5E}"/>
                </a:ext>
              </a:extLst>
            </p:cNvPr>
            <p:cNvSpPr/>
            <p:nvPr/>
          </p:nvSpPr>
          <p:spPr>
            <a:xfrm>
              <a:off x="4174762" y="2211050"/>
              <a:ext cx="2098623" cy="209862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8" name="Freeform: Shape 7">
              <a:extLst>
                <a:ext uri="{FF2B5EF4-FFF2-40B4-BE49-F238E27FC236}">
                  <a16:creationId xmlns:a16="http://schemas.microsoft.com/office/drawing/2014/main" id="{FEF44968-4C3E-449D-8198-892B87BF4569}"/>
                </a:ext>
              </a:extLst>
            </p:cNvPr>
            <p:cNvSpPr/>
            <p:nvPr/>
          </p:nvSpPr>
          <p:spPr>
            <a:xfrm>
              <a:off x="740467" y="1874239"/>
              <a:ext cx="5999182" cy="3153599"/>
            </a:xfrm>
            <a:custGeom>
              <a:avLst/>
              <a:gdLst>
                <a:gd name="connsiteX0" fmla="*/ 1163284 w 6012541"/>
                <a:gd name="connsiteY0" fmla="*/ 3134634 h 3305659"/>
                <a:gd name="connsiteX1" fmla="*/ 421271 w 6012541"/>
                <a:gd name="connsiteY1" fmla="*/ 3037198 h 3305659"/>
                <a:gd name="connsiteX2" fmla="*/ 83992 w 6012541"/>
                <a:gd name="connsiteY2" fmla="*/ 256523 h 3305659"/>
                <a:gd name="connsiteX3" fmla="*/ 1995238 w 6012541"/>
                <a:gd name="connsiteY3" fmla="*/ 181572 h 3305659"/>
                <a:gd name="connsiteX4" fmla="*/ 4221277 w 6012541"/>
                <a:gd name="connsiteY4" fmla="*/ 766188 h 3305659"/>
                <a:gd name="connsiteX5" fmla="*/ 5862700 w 6012541"/>
                <a:gd name="connsiteY5" fmla="*/ 1770529 h 3305659"/>
                <a:gd name="connsiteX6" fmla="*/ 5600372 w 6012541"/>
                <a:gd name="connsiteY6" fmla="*/ 2797355 h 3305659"/>
                <a:gd name="connsiteX7" fmla="*/ 2887153 w 6012541"/>
                <a:gd name="connsiteY7" fmla="*/ 2827336 h 3305659"/>
                <a:gd name="connsiteX8" fmla="*/ 1605494 w 6012541"/>
                <a:gd name="connsiteY8" fmla="*/ 2490057 h 3305659"/>
                <a:gd name="connsiteX9" fmla="*/ 1163284 w 6012541"/>
                <a:gd name="connsiteY9" fmla="*/ 3134634 h 3305659"/>
                <a:gd name="connsiteX0" fmla="*/ 1163284 w 5999182"/>
                <a:gd name="connsiteY0" fmla="*/ 3126307 h 3297332"/>
                <a:gd name="connsiteX1" fmla="*/ 421271 w 5999182"/>
                <a:gd name="connsiteY1" fmla="*/ 3028871 h 3297332"/>
                <a:gd name="connsiteX2" fmla="*/ 83992 w 5999182"/>
                <a:gd name="connsiteY2" fmla="*/ 248196 h 3297332"/>
                <a:gd name="connsiteX3" fmla="*/ 1995238 w 5999182"/>
                <a:gd name="connsiteY3" fmla="*/ 173245 h 3297332"/>
                <a:gd name="connsiteX4" fmla="*/ 4408654 w 5999182"/>
                <a:gd name="connsiteY4" fmla="*/ 585453 h 3297332"/>
                <a:gd name="connsiteX5" fmla="*/ 5862700 w 5999182"/>
                <a:gd name="connsiteY5" fmla="*/ 1762202 h 3297332"/>
                <a:gd name="connsiteX6" fmla="*/ 5600372 w 5999182"/>
                <a:gd name="connsiteY6" fmla="*/ 2789028 h 3297332"/>
                <a:gd name="connsiteX7" fmla="*/ 2887153 w 5999182"/>
                <a:gd name="connsiteY7" fmla="*/ 2819009 h 3297332"/>
                <a:gd name="connsiteX8" fmla="*/ 1605494 w 5999182"/>
                <a:gd name="connsiteY8" fmla="*/ 2481730 h 3297332"/>
                <a:gd name="connsiteX9" fmla="*/ 1163284 w 5999182"/>
                <a:gd name="connsiteY9" fmla="*/ 3126307 h 3297332"/>
                <a:gd name="connsiteX0" fmla="*/ 1163284 w 5999182"/>
                <a:gd name="connsiteY0" fmla="*/ 3126307 h 3297332"/>
                <a:gd name="connsiteX1" fmla="*/ 421271 w 5999182"/>
                <a:gd name="connsiteY1" fmla="*/ 3028871 h 3297332"/>
                <a:gd name="connsiteX2" fmla="*/ 83992 w 5999182"/>
                <a:gd name="connsiteY2" fmla="*/ 248196 h 3297332"/>
                <a:gd name="connsiteX3" fmla="*/ 1995238 w 5999182"/>
                <a:gd name="connsiteY3" fmla="*/ 173245 h 3297332"/>
                <a:gd name="connsiteX4" fmla="*/ 4408654 w 5999182"/>
                <a:gd name="connsiteY4" fmla="*/ 585453 h 3297332"/>
                <a:gd name="connsiteX5" fmla="*/ 5862700 w 5999182"/>
                <a:gd name="connsiteY5" fmla="*/ 1762202 h 3297332"/>
                <a:gd name="connsiteX6" fmla="*/ 5600372 w 5999182"/>
                <a:gd name="connsiteY6" fmla="*/ 2789028 h 3297332"/>
                <a:gd name="connsiteX7" fmla="*/ 2887153 w 5999182"/>
                <a:gd name="connsiteY7" fmla="*/ 2819009 h 3297332"/>
                <a:gd name="connsiteX8" fmla="*/ 1605494 w 5999182"/>
                <a:gd name="connsiteY8" fmla="*/ 2481730 h 3297332"/>
                <a:gd name="connsiteX9" fmla="*/ 1163284 w 5999182"/>
                <a:gd name="connsiteY9" fmla="*/ 3126307 h 3297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99182" h="3297332">
                  <a:moveTo>
                    <a:pt x="1163284" y="3126307"/>
                  </a:moveTo>
                  <a:cubicBezTo>
                    <a:pt x="965913" y="3217497"/>
                    <a:pt x="601153" y="3508556"/>
                    <a:pt x="421271" y="3028871"/>
                  </a:cubicBezTo>
                  <a:cubicBezTo>
                    <a:pt x="241389" y="2549186"/>
                    <a:pt x="-178336" y="724134"/>
                    <a:pt x="83992" y="248196"/>
                  </a:cubicBezTo>
                  <a:cubicBezTo>
                    <a:pt x="346320" y="-227742"/>
                    <a:pt x="1274461" y="117036"/>
                    <a:pt x="1995238" y="173245"/>
                  </a:cubicBezTo>
                  <a:cubicBezTo>
                    <a:pt x="2716015" y="229455"/>
                    <a:pt x="3681631" y="406829"/>
                    <a:pt x="4408654" y="585453"/>
                  </a:cubicBezTo>
                  <a:cubicBezTo>
                    <a:pt x="5135677" y="764077"/>
                    <a:pt x="5664080" y="1394940"/>
                    <a:pt x="5862700" y="1762202"/>
                  </a:cubicBezTo>
                  <a:cubicBezTo>
                    <a:pt x="6061320" y="2129464"/>
                    <a:pt x="6096297" y="2612893"/>
                    <a:pt x="5600372" y="2789028"/>
                  </a:cubicBezTo>
                  <a:cubicBezTo>
                    <a:pt x="5104448" y="2965162"/>
                    <a:pt x="3552966" y="2870225"/>
                    <a:pt x="2887153" y="2819009"/>
                  </a:cubicBezTo>
                  <a:cubicBezTo>
                    <a:pt x="2221340" y="2767793"/>
                    <a:pt x="1892805" y="2434261"/>
                    <a:pt x="1605494" y="2481730"/>
                  </a:cubicBezTo>
                  <a:cubicBezTo>
                    <a:pt x="1318183" y="2529199"/>
                    <a:pt x="1360655" y="3035117"/>
                    <a:pt x="1163284" y="3126307"/>
                  </a:cubicBezTo>
                  <a:close/>
                </a:path>
              </a:pathLst>
            </a:custGeom>
            <a:solidFill>
              <a:srgbClr val="D0CECE">
                <a:alpha val="5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7" name="Freeform: Shape 16">
              <a:extLst>
                <a:ext uri="{FF2B5EF4-FFF2-40B4-BE49-F238E27FC236}">
                  <a16:creationId xmlns:a16="http://schemas.microsoft.com/office/drawing/2014/main" id="{3650FE2B-2190-4ACA-AE81-22F03AC05ACE}"/>
                </a:ext>
              </a:extLst>
            </p:cNvPr>
            <p:cNvSpPr/>
            <p:nvPr/>
          </p:nvSpPr>
          <p:spPr>
            <a:xfrm>
              <a:off x="354553" y="765310"/>
              <a:ext cx="3046204" cy="5246645"/>
            </a:xfrm>
            <a:custGeom>
              <a:avLst/>
              <a:gdLst>
                <a:gd name="connsiteX0" fmla="*/ 484896 w 3046204"/>
                <a:gd name="connsiteY0" fmla="*/ 51654 h 5246645"/>
                <a:gd name="connsiteX1" fmla="*/ 2351172 w 3046204"/>
                <a:gd name="connsiteY1" fmla="*/ 74139 h 5246645"/>
                <a:gd name="connsiteX2" fmla="*/ 3025729 w 3046204"/>
                <a:gd name="connsiteY2" fmla="*/ 763687 h 5246645"/>
                <a:gd name="connsiteX3" fmla="*/ 2875827 w 3046204"/>
                <a:gd name="connsiteY3" fmla="*/ 2749883 h 5246645"/>
                <a:gd name="connsiteX4" fmla="*/ 2920798 w 3046204"/>
                <a:gd name="connsiteY4" fmla="*/ 3994067 h 5246645"/>
                <a:gd name="connsiteX5" fmla="*/ 1414286 w 3046204"/>
                <a:gd name="connsiteY5" fmla="*/ 5238251 h 5246645"/>
                <a:gd name="connsiteX6" fmla="*/ 80162 w 3046204"/>
                <a:gd name="connsiteY6" fmla="*/ 4428782 h 5246645"/>
                <a:gd name="connsiteX7" fmla="*/ 140122 w 3046204"/>
                <a:gd name="connsiteY7" fmla="*/ 2390120 h 5246645"/>
                <a:gd name="connsiteX8" fmla="*/ 50181 w 3046204"/>
                <a:gd name="connsiteY8" fmla="*/ 621280 h 5246645"/>
                <a:gd name="connsiteX9" fmla="*/ 634798 w 3046204"/>
                <a:gd name="connsiteY9" fmla="*/ 36664 h 5246645"/>
                <a:gd name="connsiteX10" fmla="*/ 634798 w 3046204"/>
                <a:gd name="connsiteY10" fmla="*/ 36664 h 5246645"/>
                <a:gd name="connsiteX11" fmla="*/ 657283 w 3046204"/>
                <a:gd name="connsiteY11" fmla="*/ 51654 h 524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6204" h="5246645">
                  <a:moveTo>
                    <a:pt x="484896" y="51654"/>
                  </a:moveTo>
                  <a:cubicBezTo>
                    <a:pt x="1206298" y="3560"/>
                    <a:pt x="1927700" y="-44533"/>
                    <a:pt x="2351172" y="74139"/>
                  </a:cubicBezTo>
                  <a:cubicBezTo>
                    <a:pt x="2774644" y="192811"/>
                    <a:pt x="2938287" y="317730"/>
                    <a:pt x="3025729" y="763687"/>
                  </a:cubicBezTo>
                  <a:cubicBezTo>
                    <a:pt x="3113172" y="1209644"/>
                    <a:pt x="2893315" y="2211486"/>
                    <a:pt x="2875827" y="2749883"/>
                  </a:cubicBezTo>
                  <a:cubicBezTo>
                    <a:pt x="2858339" y="3288280"/>
                    <a:pt x="3164388" y="3579339"/>
                    <a:pt x="2920798" y="3994067"/>
                  </a:cubicBezTo>
                  <a:cubicBezTo>
                    <a:pt x="2677208" y="4408795"/>
                    <a:pt x="1887725" y="5165799"/>
                    <a:pt x="1414286" y="5238251"/>
                  </a:cubicBezTo>
                  <a:cubicBezTo>
                    <a:pt x="940847" y="5310703"/>
                    <a:pt x="292523" y="4903471"/>
                    <a:pt x="80162" y="4428782"/>
                  </a:cubicBezTo>
                  <a:cubicBezTo>
                    <a:pt x="-132199" y="3954094"/>
                    <a:pt x="145119" y="3024704"/>
                    <a:pt x="140122" y="2390120"/>
                  </a:cubicBezTo>
                  <a:cubicBezTo>
                    <a:pt x="135125" y="1755536"/>
                    <a:pt x="-32265" y="1013523"/>
                    <a:pt x="50181" y="621280"/>
                  </a:cubicBezTo>
                  <a:cubicBezTo>
                    <a:pt x="132627" y="229037"/>
                    <a:pt x="634798" y="36664"/>
                    <a:pt x="634798" y="36664"/>
                  </a:cubicBezTo>
                  <a:lnTo>
                    <a:pt x="634798" y="36664"/>
                  </a:lnTo>
                  <a:lnTo>
                    <a:pt x="657283" y="51654"/>
                  </a:lnTo>
                </a:path>
              </a:pathLst>
            </a:custGeom>
            <a:solidFill>
              <a:srgbClr val="F4B183">
                <a:alpha val="3607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8" name="Freeform: Shape 17">
              <a:extLst>
                <a:ext uri="{FF2B5EF4-FFF2-40B4-BE49-F238E27FC236}">
                  <a16:creationId xmlns:a16="http://schemas.microsoft.com/office/drawing/2014/main" id="{49D01995-8DCC-4285-BE1E-660D9CA747B5}"/>
                </a:ext>
              </a:extLst>
            </p:cNvPr>
            <p:cNvSpPr/>
            <p:nvPr/>
          </p:nvSpPr>
          <p:spPr>
            <a:xfrm>
              <a:off x="3829226" y="928008"/>
              <a:ext cx="2904957" cy="5232464"/>
            </a:xfrm>
            <a:custGeom>
              <a:avLst/>
              <a:gdLst>
                <a:gd name="connsiteX0" fmla="*/ 1544748 w 2904957"/>
                <a:gd name="connsiteY0" fmla="*/ 1382 h 5232464"/>
                <a:gd name="connsiteX1" fmla="*/ 2489128 w 2904957"/>
                <a:gd name="connsiteY1" fmla="*/ 376136 h 5232464"/>
                <a:gd name="connsiteX2" fmla="*/ 2736466 w 2904957"/>
                <a:gd name="connsiteY2" fmla="*/ 1035703 h 5232464"/>
                <a:gd name="connsiteX3" fmla="*/ 2564079 w 2904957"/>
                <a:gd name="connsiteY3" fmla="*/ 1867658 h 5232464"/>
                <a:gd name="connsiteX4" fmla="*/ 2848892 w 2904957"/>
                <a:gd name="connsiteY4" fmla="*/ 3913815 h 5232464"/>
                <a:gd name="connsiteX5" fmla="*/ 1259935 w 2904957"/>
                <a:gd name="connsiteY5" fmla="*/ 5225454 h 5232464"/>
                <a:gd name="connsiteX6" fmla="*/ 188138 w 2904957"/>
                <a:gd name="connsiteY6" fmla="*/ 4371015 h 5232464"/>
                <a:gd name="connsiteX7" fmla="*/ 278079 w 2904957"/>
                <a:gd name="connsiteY7" fmla="*/ 3014405 h 5232464"/>
                <a:gd name="connsiteX8" fmla="*/ 761 w 2904957"/>
                <a:gd name="connsiteY8" fmla="*/ 1440438 h 5232464"/>
                <a:gd name="connsiteX9" fmla="*/ 255594 w 2904957"/>
                <a:gd name="connsiteY9" fmla="*/ 301185 h 5232464"/>
                <a:gd name="connsiteX10" fmla="*/ 1544748 w 2904957"/>
                <a:gd name="connsiteY10" fmla="*/ 1382 h 523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4957" h="5232464">
                  <a:moveTo>
                    <a:pt x="1544748" y="1382"/>
                  </a:moveTo>
                  <a:cubicBezTo>
                    <a:pt x="1917004" y="13874"/>
                    <a:pt x="2290508" y="203749"/>
                    <a:pt x="2489128" y="376136"/>
                  </a:cubicBezTo>
                  <a:cubicBezTo>
                    <a:pt x="2687748" y="548523"/>
                    <a:pt x="2723974" y="787116"/>
                    <a:pt x="2736466" y="1035703"/>
                  </a:cubicBezTo>
                  <a:cubicBezTo>
                    <a:pt x="2748958" y="1284290"/>
                    <a:pt x="2545341" y="1387973"/>
                    <a:pt x="2564079" y="1867658"/>
                  </a:cubicBezTo>
                  <a:cubicBezTo>
                    <a:pt x="2582817" y="2347343"/>
                    <a:pt x="3066249" y="3354182"/>
                    <a:pt x="2848892" y="3913815"/>
                  </a:cubicBezTo>
                  <a:cubicBezTo>
                    <a:pt x="2631535" y="4473448"/>
                    <a:pt x="1703394" y="5149254"/>
                    <a:pt x="1259935" y="5225454"/>
                  </a:cubicBezTo>
                  <a:cubicBezTo>
                    <a:pt x="816476" y="5301654"/>
                    <a:pt x="351781" y="4739523"/>
                    <a:pt x="188138" y="4371015"/>
                  </a:cubicBezTo>
                  <a:cubicBezTo>
                    <a:pt x="24495" y="4002507"/>
                    <a:pt x="309308" y="3502835"/>
                    <a:pt x="278079" y="3014405"/>
                  </a:cubicBezTo>
                  <a:cubicBezTo>
                    <a:pt x="246849" y="2525976"/>
                    <a:pt x="4508" y="1892641"/>
                    <a:pt x="761" y="1440438"/>
                  </a:cubicBezTo>
                  <a:cubicBezTo>
                    <a:pt x="-2986" y="988235"/>
                    <a:pt x="-2986" y="543526"/>
                    <a:pt x="255594" y="301185"/>
                  </a:cubicBezTo>
                  <a:cubicBezTo>
                    <a:pt x="514174" y="58844"/>
                    <a:pt x="1172492" y="-11110"/>
                    <a:pt x="1544748" y="1382"/>
                  </a:cubicBezTo>
                  <a:close/>
                </a:path>
              </a:pathLst>
            </a:custGeom>
            <a:solidFill>
              <a:srgbClr val="F4B183">
                <a:alpha val="2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5" name="Freeform: Shape 14">
              <a:extLst>
                <a:ext uri="{FF2B5EF4-FFF2-40B4-BE49-F238E27FC236}">
                  <a16:creationId xmlns:a16="http://schemas.microsoft.com/office/drawing/2014/main" id="{E6597C5D-4518-4FAF-A6F0-FD7EF6EF6ADA}"/>
                </a:ext>
              </a:extLst>
            </p:cNvPr>
            <p:cNvSpPr/>
            <p:nvPr/>
          </p:nvSpPr>
          <p:spPr>
            <a:xfrm>
              <a:off x="908155" y="2047067"/>
              <a:ext cx="2258709" cy="1861619"/>
            </a:xfrm>
            <a:custGeom>
              <a:avLst/>
              <a:gdLst>
                <a:gd name="connsiteX0" fmla="*/ 448455 w 2082478"/>
                <a:gd name="connsiteY0" fmla="*/ 41364 h 2564255"/>
                <a:gd name="connsiteX1" fmla="*/ 1430311 w 2082478"/>
                <a:gd name="connsiteY1" fmla="*/ 33868 h 2564255"/>
                <a:gd name="connsiteX2" fmla="*/ 2044907 w 2082478"/>
                <a:gd name="connsiteY2" fmla="*/ 491068 h 2564255"/>
                <a:gd name="connsiteX3" fmla="*/ 1992442 w 2082478"/>
                <a:gd name="connsiteY3" fmla="*/ 1562865 h 2564255"/>
                <a:gd name="connsiteX4" fmla="*/ 1805065 w 2082478"/>
                <a:gd name="connsiteY4" fmla="*/ 2492255 h 2564255"/>
                <a:gd name="connsiteX5" fmla="*/ 980606 w 2082478"/>
                <a:gd name="connsiteY5" fmla="*/ 2492255 h 2564255"/>
                <a:gd name="connsiteX6" fmla="*/ 238593 w 2082478"/>
                <a:gd name="connsiteY6" fmla="*/ 2409809 h 2564255"/>
                <a:gd name="connsiteX7" fmla="*/ 28730 w 2082478"/>
                <a:gd name="connsiteY7" fmla="*/ 1735252 h 2564255"/>
                <a:gd name="connsiteX8" fmla="*/ 201117 w 2082478"/>
                <a:gd name="connsiteY8" fmla="*/ 685941 h 2564255"/>
                <a:gd name="connsiteX9" fmla="*/ 6245 w 2082478"/>
                <a:gd name="connsiteY9" fmla="*/ 101324 h 2564255"/>
                <a:gd name="connsiteX10" fmla="*/ 448455 w 2082478"/>
                <a:gd name="connsiteY10" fmla="*/ 41364 h 2564255"/>
                <a:gd name="connsiteX0" fmla="*/ 448455 w 2082478"/>
                <a:gd name="connsiteY0" fmla="*/ 41364 h 2533130"/>
                <a:gd name="connsiteX1" fmla="*/ 1430311 w 2082478"/>
                <a:gd name="connsiteY1" fmla="*/ 33868 h 2533130"/>
                <a:gd name="connsiteX2" fmla="*/ 2044907 w 2082478"/>
                <a:gd name="connsiteY2" fmla="*/ 491068 h 2533130"/>
                <a:gd name="connsiteX3" fmla="*/ 1992442 w 2082478"/>
                <a:gd name="connsiteY3" fmla="*/ 1562865 h 2533130"/>
                <a:gd name="connsiteX4" fmla="*/ 1805065 w 2082478"/>
                <a:gd name="connsiteY4" fmla="*/ 2492255 h 2533130"/>
                <a:gd name="connsiteX5" fmla="*/ 958121 w 2082478"/>
                <a:gd name="connsiteY5" fmla="*/ 2372334 h 2533130"/>
                <a:gd name="connsiteX6" fmla="*/ 238593 w 2082478"/>
                <a:gd name="connsiteY6" fmla="*/ 2409809 h 2533130"/>
                <a:gd name="connsiteX7" fmla="*/ 28730 w 2082478"/>
                <a:gd name="connsiteY7" fmla="*/ 1735252 h 2533130"/>
                <a:gd name="connsiteX8" fmla="*/ 201117 w 2082478"/>
                <a:gd name="connsiteY8" fmla="*/ 685941 h 2533130"/>
                <a:gd name="connsiteX9" fmla="*/ 6245 w 2082478"/>
                <a:gd name="connsiteY9" fmla="*/ 101324 h 2533130"/>
                <a:gd name="connsiteX10" fmla="*/ 448455 w 2082478"/>
                <a:gd name="connsiteY10" fmla="*/ 41364 h 2533130"/>
                <a:gd name="connsiteX0" fmla="*/ 448455 w 2082478"/>
                <a:gd name="connsiteY0" fmla="*/ 41364 h 2531749"/>
                <a:gd name="connsiteX1" fmla="*/ 1430311 w 2082478"/>
                <a:gd name="connsiteY1" fmla="*/ 33868 h 2531749"/>
                <a:gd name="connsiteX2" fmla="*/ 2044907 w 2082478"/>
                <a:gd name="connsiteY2" fmla="*/ 491068 h 2531749"/>
                <a:gd name="connsiteX3" fmla="*/ 1992442 w 2082478"/>
                <a:gd name="connsiteY3" fmla="*/ 1562865 h 2531749"/>
                <a:gd name="connsiteX4" fmla="*/ 1805065 w 2082478"/>
                <a:gd name="connsiteY4" fmla="*/ 2492255 h 2531749"/>
                <a:gd name="connsiteX5" fmla="*/ 950626 w 2082478"/>
                <a:gd name="connsiteY5" fmla="*/ 2364839 h 2531749"/>
                <a:gd name="connsiteX6" fmla="*/ 238593 w 2082478"/>
                <a:gd name="connsiteY6" fmla="*/ 2409809 h 2531749"/>
                <a:gd name="connsiteX7" fmla="*/ 28730 w 2082478"/>
                <a:gd name="connsiteY7" fmla="*/ 1735252 h 2531749"/>
                <a:gd name="connsiteX8" fmla="*/ 201117 w 2082478"/>
                <a:gd name="connsiteY8" fmla="*/ 685941 h 2531749"/>
                <a:gd name="connsiteX9" fmla="*/ 6245 w 2082478"/>
                <a:gd name="connsiteY9" fmla="*/ 101324 h 2531749"/>
                <a:gd name="connsiteX10" fmla="*/ 448455 w 2082478"/>
                <a:gd name="connsiteY10" fmla="*/ 41364 h 2531749"/>
                <a:gd name="connsiteX0" fmla="*/ 448455 w 2273677"/>
                <a:gd name="connsiteY0" fmla="*/ 45250 h 2535635"/>
                <a:gd name="connsiteX1" fmla="*/ 1430311 w 2273677"/>
                <a:gd name="connsiteY1" fmla="*/ 37754 h 2535635"/>
                <a:gd name="connsiteX2" fmla="*/ 2254770 w 2273677"/>
                <a:gd name="connsiteY2" fmla="*/ 547420 h 2535635"/>
                <a:gd name="connsiteX3" fmla="*/ 1992442 w 2273677"/>
                <a:gd name="connsiteY3" fmla="*/ 1566751 h 2535635"/>
                <a:gd name="connsiteX4" fmla="*/ 1805065 w 2273677"/>
                <a:gd name="connsiteY4" fmla="*/ 2496141 h 2535635"/>
                <a:gd name="connsiteX5" fmla="*/ 950626 w 2273677"/>
                <a:gd name="connsiteY5" fmla="*/ 2368725 h 2535635"/>
                <a:gd name="connsiteX6" fmla="*/ 238593 w 2273677"/>
                <a:gd name="connsiteY6" fmla="*/ 2413695 h 2535635"/>
                <a:gd name="connsiteX7" fmla="*/ 28730 w 2273677"/>
                <a:gd name="connsiteY7" fmla="*/ 1739138 h 2535635"/>
                <a:gd name="connsiteX8" fmla="*/ 201117 w 2273677"/>
                <a:gd name="connsiteY8" fmla="*/ 689827 h 2535635"/>
                <a:gd name="connsiteX9" fmla="*/ 6245 w 2273677"/>
                <a:gd name="connsiteY9" fmla="*/ 105210 h 2535635"/>
                <a:gd name="connsiteX10" fmla="*/ 448455 w 2273677"/>
                <a:gd name="connsiteY10" fmla="*/ 45250 h 2535635"/>
                <a:gd name="connsiteX0" fmla="*/ 448455 w 2258709"/>
                <a:gd name="connsiteY0" fmla="*/ 14080 h 2504465"/>
                <a:gd name="connsiteX1" fmla="*/ 1775084 w 2258709"/>
                <a:gd name="connsiteY1" fmla="*/ 51555 h 2504465"/>
                <a:gd name="connsiteX2" fmla="*/ 2254770 w 2258709"/>
                <a:gd name="connsiteY2" fmla="*/ 516250 h 2504465"/>
                <a:gd name="connsiteX3" fmla="*/ 1992442 w 2258709"/>
                <a:gd name="connsiteY3" fmla="*/ 1535581 h 2504465"/>
                <a:gd name="connsiteX4" fmla="*/ 1805065 w 2258709"/>
                <a:gd name="connsiteY4" fmla="*/ 2464971 h 2504465"/>
                <a:gd name="connsiteX5" fmla="*/ 950626 w 2258709"/>
                <a:gd name="connsiteY5" fmla="*/ 2337555 h 2504465"/>
                <a:gd name="connsiteX6" fmla="*/ 238593 w 2258709"/>
                <a:gd name="connsiteY6" fmla="*/ 2382525 h 2504465"/>
                <a:gd name="connsiteX7" fmla="*/ 28730 w 2258709"/>
                <a:gd name="connsiteY7" fmla="*/ 1707968 h 2504465"/>
                <a:gd name="connsiteX8" fmla="*/ 201117 w 2258709"/>
                <a:gd name="connsiteY8" fmla="*/ 658657 h 2504465"/>
                <a:gd name="connsiteX9" fmla="*/ 6245 w 2258709"/>
                <a:gd name="connsiteY9" fmla="*/ 74040 h 2504465"/>
                <a:gd name="connsiteX10" fmla="*/ 448455 w 2258709"/>
                <a:gd name="connsiteY10" fmla="*/ 14080 h 250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58709" h="2504465">
                  <a:moveTo>
                    <a:pt x="448455" y="14080"/>
                  </a:moveTo>
                  <a:cubicBezTo>
                    <a:pt x="743261" y="10333"/>
                    <a:pt x="1474032" y="-32140"/>
                    <a:pt x="1775084" y="51555"/>
                  </a:cubicBezTo>
                  <a:cubicBezTo>
                    <a:pt x="2076136" y="135250"/>
                    <a:pt x="2218544" y="268912"/>
                    <a:pt x="2254770" y="516250"/>
                  </a:cubicBezTo>
                  <a:cubicBezTo>
                    <a:pt x="2290996" y="763588"/>
                    <a:pt x="2067393" y="1210794"/>
                    <a:pt x="1992442" y="1535581"/>
                  </a:cubicBezTo>
                  <a:cubicBezTo>
                    <a:pt x="1917491" y="1860368"/>
                    <a:pt x="1978701" y="2331309"/>
                    <a:pt x="1805065" y="2464971"/>
                  </a:cubicBezTo>
                  <a:cubicBezTo>
                    <a:pt x="1631429" y="2598633"/>
                    <a:pt x="1211705" y="2351296"/>
                    <a:pt x="950626" y="2337555"/>
                  </a:cubicBezTo>
                  <a:cubicBezTo>
                    <a:pt x="689547" y="2323814"/>
                    <a:pt x="392242" y="2487456"/>
                    <a:pt x="238593" y="2382525"/>
                  </a:cubicBezTo>
                  <a:cubicBezTo>
                    <a:pt x="84944" y="2277594"/>
                    <a:pt x="34976" y="1995279"/>
                    <a:pt x="28730" y="1707968"/>
                  </a:cubicBezTo>
                  <a:cubicBezTo>
                    <a:pt x="22484" y="1420657"/>
                    <a:pt x="204864" y="930978"/>
                    <a:pt x="201117" y="658657"/>
                  </a:cubicBezTo>
                  <a:cubicBezTo>
                    <a:pt x="197369" y="386336"/>
                    <a:pt x="-41224" y="186466"/>
                    <a:pt x="6245" y="74040"/>
                  </a:cubicBezTo>
                  <a:cubicBezTo>
                    <a:pt x="53714" y="-38386"/>
                    <a:pt x="153649" y="17827"/>
                    <a:pt x="448455" y="14080"/>
                  </a:cubicBezTo>
                  <a:close/>
                </a:path>
              </a:pathLst>
            </a:custGeom>
            <a:solidFill>
              <a:srgbClr val="8FAADC">
                <a:alpha val="5607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p>
          </p:txBody>
        </p:sp>
        <p:sp>
          <p:nvSpPr>
            <p:cNvPr id="16" name="Freeform: Shape 15">
              <a:extLst>
                <a:ext uri="{FF2B5EF4-FFF2-40B4-BE49-F238E27FC236}">
                  <a16:creationId xmlns:a16="http://schemas.microsoft.com/office/drawing/2014/main" id="{8D6CEE0C-8090-4111-9310-E3997B1B697D}"/>
                </a:ext>
              </a:extLst>
            </p:cNvPr>
            <p:cNvSpPr/>
            <p:nvPr/>
          </p:nvSpPr>
          <p:spPr>
            <a:xfrm>
              <a:off x="4023851" y="2494928"/>
              <a:ext cx="2072149" cy="2098623"/>
            </a:xfrm>
            <a:custGeom>
              <a:avLst/>
              <a:gdLst>
                <a:gd name="connsiteX0" fmla="*/ 605549 w 2038855"/>
                <a:gd name="connsiteY0" fmla="*/ 78350 h 2470056"/>
                <a:gd name="connsiteX1" fmla="*/ 1347562 w 2038855"/>
                <a:gd name="connsiteY1" fmla="*/ 25885 h 2470056"/>
                <a:gd name="connsiteX2" fmla="*/ 1842238 w 2038855"/>
                <a:gd name="connsiteY2" fmla="*/ 378154 h 2470056"/>
                <a:gd name="connsiteX3" fmla="*/ 1999634 w 2038855"/>
                <a:gd name="connsiteY3" fmla="*/ 805373 h 2470056"/>
                <a:gd name="connsiteX4" fmla="*/ 1152690 w 2038855"/>
                <a:gd name="connsiteY4" fmla="*/ 2349360 h 2470056"/>
                <a:gd name="connsiteX5" fmla="*/ 635530 w 2038855"/>
                <a:gd name="connsiteY5" fmla="*/ 2266914 h 2470056"/>
                <a:gd name="connsiteX6" fmla="*/ 238290 w 2038855"/>
                <a:gd name="connsiteY6" fmla="*/ 1449950 h 2470056"/>
                <a:gd name="connsiteX7" fmla="*/ 13438 w 2038855"/>
                <a:gd name="connsiteY7" fmla="*/ 490580 h 2470056"/>
                <a:gd name="connsiteX8" fmla="*/ 605549 w 2038855"/>
                <a:gd name="connsiteY8" fmla="*/ 78350 h 2470056"/>
                <a:gd name="connsiteX0" fmla="*/ 605549 w 2072149"/>
                <a:gd name="connsiteY0" fmla="*/ 78350 h 2426480"/>
                <a:gd name="connsiteX1" fmla="*/ 1347562 w 2072149"/>
                <a:gd name="connsiteY1" fmla="*/ 25885 h 2426480"/>
                <a:gd name="connsiteX2" fmla="*/ 1842238 w 2072149"/>
                <a:gd name="connsiteY2" fmla="*/ 378154 h 2426480"/>
                <a:gd name="connsiteX3" fmla="*/ 2037110 w 2072149"/>
                <a:gd name="connsiteY3" fmla="*/ 1397484 h 2426480"/>
                <a:gd name="connsiteX4" fmla="*/ 1152690 w 2072149"/>
                <a:gd name="connsiteY4" fmla="*/ 2349360 h 2426480"/>
                <a:gd name="connsiteX5" fmla="*/ 635530 w 2072149"/>
                <a:gd name="connsiteY5" fmla="*/ 2266914 h 2426480"/>
                <a:gd name="connsiteX6" fmla="*/ 238290 w 2072149"/>
                <a:gd name="connsiteY6" fmla="*/ 1449950 h 2426480"/>
                <a:gd name="connsiteX7" fmla="*/ 13438 w 2072149"/>
                <a:gd name="connsiteY7" fmla="*/ 490580 h 2426480"/>
                <a:gd name="connsiteX8" fmla="*/ 605549 w 2072149"/>
                <a:gd name="connsiteY8" fmla="*/ 78350 h 2426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72149" h="2426480">
                  <a:moveTo>
                    <a:pt x="605549" y="78350"/>
                  </a:moveTo>
                  <a:cubicBezTo>
                    <a:pt x="827903" y="901"/>
                    <a:pt x="1141447" y="-24082"/>
                    <a:pt x="1347562" y="25885"/>
                  </a:cubicBezTo>
                  <a:cubicBezTo>
                    <a:pt x="1553677" y="75852"/>
                    <a:pt x="1727313" y="149554"/>
                    <a:pt x="1842238" y="378154"/>
                  </a:cubicBezTo>
                  <a:cubicBezTo>
                    <a:pt x="1957163" y="606754"/>
                    <a:pt x="2152035" y="1068950"/>
                    <a:pt x="2037110" y="1397484"/>
                  </a:cubicBezTo>
                  <a:cubicBezTo>
                    <a:pt x="1922185" y="1726018"/>
                    <a:pt x="1386287" y="2204455"/>
                    <a:pt x="1152690" y="2349360"/>
                  </a:cubicBezTo>
                  <a:cubicBezTo>
                    <a:pt x="919093" y="2494265"/>
                    <a:pt x="787930" y="2416816"/>
                    <a:pt x="635530" y="2266914"/>
                  </a:cubicBezTo>
                  <a:cubicBezTo>
                    <a:pt x="483130" y="2117012"/>
                    <a:pt x="341972" y="1746006"/>
                    <a:pt x="238290" y="1449950"/>
                  </a:cubicBezTo>
                  <a:cubicBezTo>
                    <a:pt x="134608" y="1153894"/>
                    <a:pt x="-51519" y="717931"/>
                    <a:pt x="13438" y="490580"/>
                  </a:cubicBezTo>
                  <a:cubicBezTo>
                    <a:pt x="78395" y="263229"/>
                    <a:pt x="383195" y="155799"/>
                    <a:pt x="605549" y="78350"/>
                  </a:cubicBezTo>
                  <a:close/>
                </a:path>
              </a:pathLst>
            </a:custGeom>
            <a:solidFill>
              <a:srgbClr val="4472C4">
                <a:alpha val="5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0" name="Freeform: Shape 19">
              <a:extLst>
                <a:ext uri="{FF2B5EF4-FFF2-40B4-BE49-F238E27FC236}">
                  <a16:creationId xmlns:a16="http://schemas.microsoft.com/office/drawing/2014/main" id="{777E8780-0457-4374-87DE-23766171BA40}"/>
                </a:ext>
              </a:extLst>
            </p:cNvPr>
            <p:cNvSpPr/>
            <p:nvPr/>
          </p:nvSpPr>
          <p:spPr>
            <a:xfrm>
              <a:off x="218929" y="1892923"/>
              <a:ext cx="7295331" cy="2721709"/>
            </a:xfrm>
            <a:custGeom>
              <a:avLst/>
              <a:gdLst>
                <a:gd name="connsiteX0" fmla="*/ 83624 w 7353013"/>
                <a:gd name="connsiteY0" fmla="*/ 977961 h 2508027"/>
                <a:gd name="connsiteX1" fmla="*/ 158575 w 7353013"/>
                <a:gd name="connsiteY1" fmla="*/ 1367705 h 2508027"/>
                <a:gd name="connsiteX2" fmla="*/ 1687571 w 7353013"/>
                <a:gd name="connsiteY2" fmla="*/ 2057252 h 2508027"/>
                <a:gd name="connsiteX3" fmla="*/ 6836693 w 7353013"/>
                <a:gd name="connsiteY3" fmla="*/ 2349561 h 2508027"/>
                <a:gd name="connsiteX4" fmla="*/ 7151486 w 7353013"/>
                <a:gd name="connsiteY4" fmla="*/ 2334570 h 2508027"/>
                <a:gd name="connsiteX5" fmla="*/ 7151486 w 7353013"/>
                <a:gd name="connsiteY5" fmla="*/ 213462 h 2508027"/>
                <a:gd name="connsiteX6" fmla="*/ 4595663 w 7353013"/>
                <a:gd name="connsiteY6" fmla="*/ 78551 h 2508027"/>
                <a:gd name="connsiteX7" fmla="*/ 1837473 w 7353013"/>
                <a:gd name="connsiteY7" fmla="*/ 258433 h 2508027"/>
                <a:gd name="connsiteX8" fmla="*/ 473368 w 7353013"/>
                <a:gd name="connsiteY8" fmla="*/ 618197 h 2508027"/>
                <a:gd name="connsiteX9" fmla="*/ 83624 w 7353013"/>
                <a:gd name="connsiteY9" fmla="*/ 977961 h 2508027"/>
                <a:gd name="connsiteX0" fmla="*/ 83624 w 7326525"/>
                <a:gd name="connsiteY0" fmla="*/ 1079580 h 2609646"/>
                <a:gd name="connsiteX1" fmla="*/ 158575 w 7326525"/>
                <a:gd name="connsiteY1" fmla="*/ 1469324 h 2609646"/>
                <a:gd name="connsiteX2" fmla="*/ 1687571 w 7326525"/>
                <a:gd name="connsiteY2" fmla="*/ 2158871 h 2609646"/>
                <a:gd name="connsiteX3" fmla="*/ 6836693 w 7326525"/>
                <a:gd name="connsiteY3" fmla="*/ 2451180 h 2609646"/>
                <a:gd name="connsiteX4" fmla="*/ 7151486 w 7326525"/>
                <a:gd name="connsiteY4" fmla="*/ 2436189 h 2609646"/>
                <a:gd name="connsiteX5" fmla="*/ 7151486 w 7326525"/>
                <a:gd name="connsiteY5" fmla="*/ 315081 h 2609646"/>
                <a:gd name="connsiteX6" fmla="*/ 6724267 w 7326525"/>
                <a:gd name="connsiteY6" fmla="*/ 15278 h 2609646"/>
                <a:gd name="connsiteX7" fmla="*/ 1837473 w 7326525"/>
                <a:gd name="connsiteY7" fmla="*/ 360052 h 2609646"/>
                <a:gd name="connsiteX8" fmla="*/ 473368 w 7326525"/>
                <a:gd name="connsiteY8" fmla="*/ 719816 h 2609646"/>
                <a:gd name="connsiteX9" fmla="*/ 83624 w 7326525"/>
                <a:gd name="connsiteY9" fmla="*/ 1079580 h 2609646"/>
                <a:gd name="connsiteX0" fmla="*/ 83624 w 7328061"/>
                <a:gd name="connsiteY0" fmla="*/ 1158517 h 2700166"/>
                <a:gd name="connsiteX1" fmla="*/ 158575 w 7328061"/>
                <a:gd name="connsiteY1" fmla="*/ 1548261 h 2700166"/>
                <a:gd name="connsiteX2" fmla="*/ 1687571 w 7328061"/>
                <a:gd name="connsiteY2" fmla="*/ 2237808 h 2700166"/>
                <a:gd name="connsiteX3" fmla="*/ 6836693 w 7328061"/>
                <a:gd name="connsiteY3" fmla="*/ 2530117 h 2700166"/>
                <a:gd name="connsiteX4" fmla="*/ 7151486 w 7328061"/>
                <a:gd name="connsiteY4" fmla="*/ 2515126 h 2700166"/>
                <a:gd name="connsiteX5" fmla="*/ 7121506 w 7328061"/>
                <a:gd name="connsiteY5" fmla="*/ 236621 h 2700166"/>
                <a:gd name="connsiteX6" fmla="*/ 6724267 w 7328061"/>
                <a:gd name="connsiteY6" fmla="*/ 94215 h 2700166"/>
                <a:gd name="connsiteX7" fmla="*/ 1837473 w 7328061"/>
                <a:gd name="connsiteY7" fmla="*/ 438989 h 2700166"/>
                <a:gd name="connsiteX8" fmla="*/ 473368 w 7328061"/>
                <a:gd name="connsiteY8" fmla="*/ 798753 h 2700166"/>
                <a:gd name="connsiteX9" fmla="*/ 83624 w 7328061"/>
                <a:gd name="connsiteY9" fmla="*/ 1158517 h 2700166"/>
                <a:gd name="connsiteX0" fmla="*/ 83624 w 7328061"/>
                <a:gd name="connsiteY0" fmla="*/ 1180060 h 2721709"/>
                <a:gd name="connsiteX1" fmla="*/ 158575 w 7328061"/>
                <a:gd name="connsiteY1" fmla="*/ 1569804 h 2721709"/>
                <a:gd name="connsiteX2" fmla="*/ 1687571 w 7328061"/>
                <a:gd name="connsiteY2" fmla="*/ 2259351 h 2721709"/>
                <a:gd name="connsiteX3" fmla="*/ 6836693 w 7328061"/>
                <a:gd name="connsiteY3" fmla="*/ 2551660 h 2721709"/>
                <a:gd name="connsiteX4" fmla="*/ 7151486 w 7328061"/>
                <a:gd name="connsiteY4" fmla="*/ 2536669 h 2721709"/>
                <a:gd name="connsiteX5" fmla="*/ 7121506 w 7328061"/>
                <a:gd name="connsiteY5" fmla="*/ 258164 h 2721709"/>
                <a:gd name="connsiteX6" fmla="*/ 6724267 w 7328061"/>
                <a:gd name="connsiteY6" fmla="*/ 115758 h 2721709"/>
                <a:gd name="connsiteX7" fmla="*/ 1837473 w 7328061"/>
                <a:gd name="connsiteY7" fmla="*/ 460532 h 2721709"/>
                <a:gd name="connsiteX8" fmla="*/ 473368 w 7328061"/>
                <a:gd name="connsiteY8" fmla="*/ 820296 h 2721709"/>
                <a:gd name="connsiteX9" fmla="*/ 83624 w 7328061"/>
                <a:gd name="connsiteY9" fmla="*/ 1180060 h 2721709"/>
                <a:gd name="connsiteX0" fmla="*/ 125845 w 7295331"/>
                <a:gd name="connsiteY0" fmla="*/ 1112605 h 2721709"/>
                <a:gd name="connsiteX1" fmla="*/ 125845 w 7295331"/>
                <a:gd name="connsiteY1" fmla="*/ 1569804 h 2721709"/>
                <a:gd name="connsiteX2" fmla="*/ 1654841 w 7295331"/>
                <a:gd name="connsiteY2" fmla="*/ 2259351 h 2721709"/>
                <a:gd name="connsiteX3" fmla="*/ 6803963 w 7295331"/>
                <a:gd name="connsiteY3" fmla="*/ 2551660 h 2721709"/>
                <a:gd name="connsiteX4" fmla="*/ 7118756 w 7295331"/>
                <a:gd name="connsiteY4" fmla="*/ 2536669 h 2721709"/>
                <a:gd name="connsiteX5" fmla="*/ 7088776 w 7295331"/>
                <a:gd name="connsiteY5" fmla="*/ 258164 h 2721709"/>
                <a:gd name="connsiteX6" fmla="*/ 6691537 w 7295331"/>
                <a:gd name="connsiteY6" fmla="*/ 115758 h 2721709"/>
                <a:gd name="connsiteX7" fmla="*/ 1804743 w 7295331"/>
                <a:gd name="connsiteY7" fmla="*/ 460532 h 2721709"/>
                <a:gd name="connsiteX8" fmla="*/ 440638 w 7295331"/>
                <a:gd name="connsiteY8" fmla="*/ 820296 h 2721709"/>
                <a:gd name="connsiteX9" fmla="*/ 125845 w 7295331"/>
                <a:gd name="connsiteY9" fmla="*/ 1112605 h 272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95331" h="2721709">
                  <a:moveTo>
                    <a:pt x="125845" y="1112605"/>
                  </a:moveTo>
                  <a:cubicBezTo>
                    <a:pt x="73379" y="1237523"/>
                    <a:pt x="-128988" y="1378680"/>
                    <a:pt x="125845" y="1569804"/>
                  </a:cubicBezTo>
                  <a:cubicBezTo>
                    <a:pt x="380678" y="1760928"/>
                    <a:pt x="541821" y="2095708"/>
                    <a:pt x="1654841" y="2259351"/>
                  </a:cubicBezTo>
                  <a:cubicBezTo>
                    <a:pt x="2767861" y="2422994"/>
                    <a:pt x="5893311" y="2505440"/>
                    <a:pt x="6803963" y="2551660"/>
                  </a:cubicBezTo>
                  <a:cubicBezTo>
                    <a:pt x="7714615" y="2597880"/>
                    <a:pt x="7071287" y="2918918"/>
                    <a:pt x="7118756" y="2536669"/>
                  </a:cubicBezTo>
                  <a:cubicBezTo>
                    <a:pt x="7166225" y="2154420"/>
                    <a:pt x="7077533" y="714114"/>
                    <a:pt x="7088776" y="258164"/>
                  </a:cubicBezTo>
                  <a:cubicBezTo>
                    <a:pt x="7100019" y="-197786"/>
                    <a:pt x="7572209" y="82030"/>
                    <a:pt x="6691537" y="115758"/>
                  </a:cubicBezTo>
                  <a:cubicBezTo>
                    <a:pt x="5810865" y="149486"/>
                    <a:pt x="2491792" y="370591"/>
                    <a:pt x="1804743" y="460532"/>
                  </a:cubicBezTo>
                  <a:cubicBezTo>
                    <a:pt x="1117694" y="550473"/>
                    <a:pt x="720454" y="711617"/>
                    <a:pt x="440638" y="820296"/>
                  </a:cubicBezTo>
                  <a:cubicBezTo>
                    <a:pt x="160822" y="928975"/>
                    <a:pt x="178311" y="987687"/>
                    <a:pt x="125845" y="1112605"/>
                  </a:cubicBezTo>
                  <a:close/>
                </a:path>
              </a:pathLst>
            </a:custGeom>
            <a:solidFill>
              <a:srgbClr val="70AD47">
                <a:alpha val="36863"/>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grpSp>
      <p:sp>
        <p:nvSpPr>
          <p:cNvPr id="22" name="Rectangle 21">
            <a:extLst>
              <a:ext uri="{FF2B5EF4-FFF2-40B4-BE49-F238E27FC236}">
                <a16:creationId xmlns:a16="http://schemas.microsoft.com/office/drawing/2014/main" id="{05AC8043-2FE5-476B-A263-43FBCF21A3E6}"/>
              </a:ext>
            </a:extLst>
          </p:cNvPr>
          <p:cNvSpPr/>
          <p:nvPr/>
        </p:nvSpPr>
        <p:spPr>
          <a:xfrm>
            <a:off x="9156470" y="4808259"/>
            <a:ext cx="420435" cy="48923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3" name="Rectangle 22">
            <a:extLst>
              <a:ext uri="{FF2B5EF4-FFF2-40B4-BE49-F238E27FC236}">
                <a16:creationId xmlns:a16="http://schemas.microsoft.com/office/drawing/2014/main" id="{B9B7DA31-7B19-4200-934B-C02E4201CC4F}"/>
              </a:ext>
            </a:extLst>
          </p:cNvPr>
          <p:cNvSpPr/>
          <p:nvPr/>
        </p:nvSpPr>
        <p:spPr>
          <a:xfrm>
            <a:off x="9836658" y="4808259"/>
            <a:ext cx="420435" cy="4892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6" name="TextBox 25">
            <a:extLst>
              <a:ext uri="{FF2B5EF4-FFF2-40B4-BE49-F238E27FC236}">
                <a16:creationId xmlns:a16="http://schemas.microsoft.com/office/drawing/2014/main" id="{5203FD44-EC08-41B5-8C40-6335763763D4}"/>
              </a:ext>
            </a:extLst>
          </p:cNvPr>
          <p:cNvSpPr txBox="1"/>
          <p:nvPr/>
        </p:nvSpPr>
        <p:spPr>
          <a:xfrm>
            <a:off x="2653655" y="730225"/>
            <a:ext cx="2691004" cy="606488"/>
          </a:xfrm>
          <a:prstGeom prst="rect">
            <a:avLst/>
          </a:prstGeom>
          <a:noFill/>
        </p:spPr>
        <p:txBody>
          <a:bodyPr wrap="none" rtlCol="0">
            <a:spAutoFit/>
          </a:bodyPr>
          <a:lstStyle/>
          <a:p>
            <a:r>
              <a:rPr lang="en-US" sz="3264" dirty="0">
                <a:latin typeface="Bodoni MT" panose="02070603080606020203" pitchFamily="18" charset="0"/>
                <a:ea typeface="BatangChe" panose="020B0503020000020004" pitchFamily="49" charset="-127"/>
                <a:cs typeface="AngsanaUPC" panose="020B0502040204020203" pitchFamily="18" charset="-34"/>
              </a:rPr>
              <a:t>Feature Space</a:t>
            </a:r>
          </a:p>
        </p:txBody>
      </p:sp>
      <p:sp>
        <p:nvSpPr>
          <p:cNvPr id="27" name="TextBox 26">
            <a:extLst>
              <a:ext uri="{FF2B5EF4-FFF2-40B4-BE49-F238E27FC236}">
                <a16:creationId xmlns:a16="http://schemas.microsoft.com/office/drawing/2014/main" id="{70458B78-E16E-4364-BC26-9434125809EF}"/>
              </a:ext>
            </a:extLst>
          </p:cNvPr>
          <p:cNvSpPr txBox="1"/>
          <p:nvPr/>
        </p:nvSpPr>
        <p:spPr>
          <a:xfrm>
            <a:off x="8372140" y="1129574"/>
            <a:ext cx="2640126" cy="606488"/>
          </a:xfrm>
          <a:prstGeom prst="rect">
            <a:avLst/>
          </a:prstGeom>
          <a:noFill/>
        </p:spPr>
        <p:txBody>
          <a:bodyPr wrap="none" rtlCol="0">
            <a:spAutoFit/>
          </a:bodyPr>
          <a:lstStyle/>
          <a:p>
            <a:r>
              <a:rPr lang="en-US" sz="3264" dirty="0">
                <a:latin typeface="Bodoni MT" panose="02070603080606020203" pitchFamily="18" charset="0"/>
                <a:ea typeface="BatangChe" panose="020B0503020000020004" pitchFamily="49" charset="-127"/>
                <a:cs typeface="AngsanaUPC" panose="020B0502040204020203" pitchFamily="18" charset="-34"/>
              </a:rPr>
              <a:t>Version Space</a:t>
            </a:r>
          </a:p>
        </p:txBody>
      </p:sp>
      <p:sp>
        <p:nvSpPr>
          <p:cNvPr id="28" name="TextBox 27">
            <a:extLst>
              <a:ext uri="{FF2B5EF4-FFF2-40B4-BE49-F238E27FC236}">
                <a16:creationId xmlns:a16="http://schemas.microsoft.com/office/drawing/2014/main" id="{0CF98486-1C83-4115-BAE6-532D05DD792C}"/>
              </a:ext>
            </a:extLst>
          </p:cNvPr>
          <p:cNvSpPr txBox="1"/>
          <p:nvPr/>
        </p:nvSpPr>
        <p:spPr>
          <a:xfrm>
            <a:off x="9004421" y="3905739"/>
            <a:ext cx="1429243" cy="606488"/>
          </a:xfrm>
          <a:prstGeom prst="rect">
            <a:avLst/>
          </a:prstGeom>
          <a:noFill/>
        </p:spPr>
        <p:txBody>
          <a:bodyPr wrap="none" rtlCol="0">
            <a:spAutoFit/>
          </a:bodyPr>
          <a:lstStyle/>
          <a:p>
            <a:r>
              <a:rPr lang="en-US" sz="3264" dirty="0">
                <a:latin typeface="Bodoni MT" panose="02070603080606020203" pitchFamily="18" charset="0"/>
                <a:ea typeface="BatangChe" panose="020B0503020000020004" pitchFamily="49" charset="-127"/>
                <a:cs typeface="AngsanaUPC" panose="020B0502040204020203" pitchFamily="18" charset="-34"/>
              </a:rPr>
              <a:t>Classes</a:t>
            </a:r>
          </a:p>
        </p:txBody>
      </p:sp>
    </p:spTree>
    <p:extLst>
      <p:ext uri="{BB962C8B-B14F-4D97-AF65-F5344CB8AC3E}">
        <p14:creationId xmlns:p14="http://schemas.microsoft.com/office/powerpoint/2010/main" val="1219032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18785-D69D-4DB7-93A8-283A1DE1DDA0}"/>
              </a:ext>
            </a:extLst>
          </p:cNvPr>
          <p:cNvSpPr>
            <a:spLocks noGrp="1"/>
          </p:cNvSpPr>
          <p:nvPr>
            <p:ph type="title"/>
          </p:nvPr>
        </p:nvSpPr>
        <p:spPr/>
        <p:txBody>
          <a:bodyPr/>
          <a:lstStyle/>
          <a:p>
            <a:r>
              <a:rPr lang="en-US" dirty="0">
                <a:latin typeface="+mn-lt"/>
              </a:rPr>
              <a:t>Uncertainty about uncertainty</a:t>
            </a:r>
          </a:p>
        </p:txBody>
      </p:sp>
      <p:sp>
        <p:nvSpPr>
          <p:cNvPr id="7" name="Content Placeholder 6">
            <a:extLst>
              <a:ext uri="{FF2B5EF4-FFF2-40B4-BE49-F238E27FC236}">
                <a16:creationId xmlns:a16="http://schemas.microsoft.com/office/drawing/2014/main" id="{98EB8A5B-5A00-40CD-8D13-0025C9AF7749}"/>
              </a:ext>
            </a:extLst>
          </p:cNvPr>
          <p:cNvSpPr>
            <a:spLocks noGrp="1"/>
          </p:cNvSpPr>
          <p:nvPr>
            <p:ph idx="1"/>
          </p:nvPr>
        </p:nvSpPr>
        <p:spPr>
          <a:xfrm>
            <a:off x="855768" y="1861968"/>
            <a:ext cx="7133395" cy="4437962"/>
          </a:xfrm>
        </p:spPr>
        <p:txBody>
          <a:bodyPr/>
          <a:lstStyle/>
          <a:p>
            <a:r>
              <a:rPr lang="en-US" dirty="0"/>
              <a:t>1. Classifiers all consider a sample uncertain.</a:t>
            </a:r>
          </a:p>
          <a:p>
            <a:r>
              <a:rPr lang="en-US" dirty="0"/>
              <a:t>2. Classifiers consider a sample certain, but disagree, so on average the sample is uncertain.</a:t>
            </a:r>
          </a:p>
          <a:p>
            <a:r>
              <a:rPr lang="en-US" dirty="0"/>
              <a:t> Case 2. is more informative, since the “second order” uncertainty is at the version space level. </a:t>
            </a:r>
          </a:p>
        </p:txBody>
      </p:sp>
      <p:sp>
        <p:nvSpPr>
          <p:cNvPr id="3" name="Oval 2">
            <a:extLst>
              <a:ext uri="{FF2B5EF4-FFF2-40B4-BE49-F238E27FC236}">
                <a16:creationId xmlns:a16="http://schemas.microsoft.com/office/drawing/2014/main" id="{AF16E89F-DA3B-4469-98BF-EDAD0E89444F}"/>
              </a:ext>
            </a:extLst>
          </p:cNvPr>
          <p:cNvSpPr/>
          <p:nvPr/>
        </p:nvSpPr>
        <p:spPr>
          <a:xfrm>
            <a:off x="8463111" y="1582368"/>
            <a:ext cx="573322" cy="565677"/>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4" name="Oval 3">
            <a:extLst>
              <a:ext uri="{FF2B5EF4-FFF2-40B4-BE49-F238E27FC236}">
                <a16:creationId xmlns:a16="http://schemas.microsoft.com/office/drawing/2014/main" id="{EE477144-081C-4927-A71A-227C53469889}"/>
              </a:ext>
            </a:extLst>
          </p:cNvPr>
          <p:cNvSpPr/>
          <p:nvPr/>
        </p:nvSpPr>
        <p:spPr>
          <a:xfrm>
            <a:off x="8463111" y="3664163"/>
            <a:ext cx="573322" cy="565677"/>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cxnSp>
        <p:nvCxnSpPr>
          <p:cNvPr id="6" name="Straight Arrow Connector 5">
            <a:extLst>
              <a:ext uri="{FF2B5EF4-FFF2-40B4-BE49-F238E27FC236}">
                <a16:creationId xmlns:a16="http://schemas.microsoft.com/office/drawing/2014/main" id="{43E88CD5-B86D-43C2-A5F9-8FBAD8A580AF}"/>
              </a:ext>
            </a:extLst>
          </p:cNvPr>
          <p:cNvCxnSpPr>
            <a:stCxn id="3" idx="4"/>
            <a:endCxn id="4" idx="0"/>
          </p:cNvCxnSpPr>
          <p:nvPr/>
        </p:nvCxnSpPr>
        <p:spPr>
          <a:xfrm>
            <a:off x="8749772" y="2148045"/>
            <a:ext cx="0" cy="1516118"/>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B9D70B9-E071-487B-8F4B-BA14953BC3D4}"/>
              </a:ext>
            </a:extLst>
          </p:cNvPr>
          <p:cNvSpPr txBox="1"/>
          <p:nvPr/>
        </p:nvSpPr>
        <p:spPr>
          <a:xfrm>
            <a:off x="8933232" y="1282454"/>
            <a:ext cx="2384987" cy="1246787"/>
          </a:xfrm>
          <a:prstGeom prst="rect">
            <a:avLst/>
          </a:prstGeom>
          <a:noFill/>
        </p:spPr>
        <p:txBody>
          <a:bodyPr wrap="square" rtlCol="0">
            <a:spAutoFit/>
          </a:bodyPr>
          <a:lstStyle/>
          <a:p>
            <a:pPr algn="ctr"/>
            <a:r>
              <a:rPr lang="en-US" sz="2448" dirty="0"/>
              <a:t>Distribution over version spaces</a:t>
            </a:r>
          </a:p>
        </p:txBody>
      </p:sp>
      <p:sp>
        <p:nvSpPr>
          <p:cNvPr id="9" name="TextBox 8">
            <a:extLst>
              <a:ext uri="{FF2B5EF4-FFF2-40B4-BE49-F238E27FC236}">
                <a16:creationId xmlns:a16="http://schemas.microsoft.com/office/drawing/2014/main" id="{4F3A7E4D-236A-4482-8E93-49E5A99F6EBF}"/>
              </a:ext>
            </a:extLst>
          </p:cNvPr>
          <p:cNvSpPr txBox="1"/>
          <p:nvPr/>
        </p:nvSpPr>
        <p:spPr>
          <a:xfrm>
            <a:off x="9088666" y="3411009"/>
            <a:ext cx="2384987" cy="1246787"/>
          </a:xfrm>
          <a:prstGeom prst="rect">
            <a:avLst/>
          </a:prstGeom>
          <a:noFill/>
        </p:spPr>
        <p:txBody>
          <a:bodyPr wrap="square" rtlCol="0">
            <a:spAutoFit/>
          </a:bodyPr>
          <a:lstStyle/>
          <a:p>
            <a:pPr algn="ctr"/>
            <a:r>
              <a:rPr lang="en-US" sz="2448" dirty="0"/>
              <a:t>Predicted class given the version space</a:t>
            </a:r>
          </a:p>
        </p:txBody>
      </p:sp>
    </p:spTree>
    <p:extLst>
      <p:ext uri="{BB962C8B-B14F-4D97-AF65-F5344CB8AC3E}">
        <p14:creationId xmlns:p14="http://schemas.microsoft.com/office/powerpoint/2010/main" val="16861129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70187" y="2973196"/>
            <a:ext cx="6896099" cy="1292662"/>
          </a:xfrm>
          <a:solidFill>
            <a:schemeClr val="accent2"/>
          </a:solidFill>
          <a:ln w="101600">
            <a:solidFill>
              <a:schemeClr val="bg1"/>
            </a:solidFill>
          </a:ln>
          <a:scene3d>
            <a:camera prst="orthographicFront"/>
            <a:lightRig rig="threePt" dir="t"/>
          </a:scene3d>
          <a:sp3d>
            <a:bevelT prst="relaxedInset"/>
          </a:sp3d>
        </p:spPr>
        <p:txBody>
          <a:bodyPr/>
          <a:lstStyle/>
          <a:p>
            <a:pPr algn="ctr"/>
            <a:r>
              <a:rPr lang="en-US" sz="8000" dirty="0">
                <a:solidFill>
                  <a:schemeClr val="bg1"/>
                </a:solidFill>
                <a:latin typeface="Algerian" panose="04020705040A02060702" pitchFamily="82" charset="0"/>
              </a:rPr>
              <a:t>Intermission</a:t>
            </a:r>
          </a:p>
        </p:txBody>
      </p:sp>
    </p:spTree>
    <p:extLst>
      <p:ext uri="{BB962C8B-B14F-4D97-AF65-F5344CB8AC3E}">
        <p14:creationId xmlns:p14="http://schemas.microsoft.com/office/powerpoint/2010/main" val="2398060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4638" y="2125662"/>
            <a:ext cx="11887200" cy="3176254"/>
          </a:xfrm>
        </p:spPr>
        <p:txBody>
          <a:bodyPr/>
          <a:lstStyle/>
          <a:p>
            <a:r>
              <a:rPr lang="en-US" dirty="0">
                <a:solidFill>
                  <a:schemeClr val="accent1">
                    <a:lumMod val="75000"/>
                  </a:schemeClr>
                </a:solidFill>
              </a:rPr>
              <a:t>Use Case 2: </a:t>
            </a:r>
            <a:br>
              <a:rPr lang="en-US" dirty="0">
                <a:solidFill>
                  <a:schemeClr val="accent1">
                    <a:lumMod val="75000"/>
                  </a:schemeClr>
                </a:solidFill>
              </a:rPr>
            </a:br>
            <a:r>
              <a:rPr lang="en-US" dirty="0">
                <a:solidFill>
                  <a:schemeClr val="accent1">
                    <a:lumMod val="75000"/>
                  </a:schemeClr>
                </a:solidFill>
              </a:rPr>
              <a:t>Building a custom image classifier for wood knots</a:t>
            </a:r>
          </a:p>
        </p:txBody>
      </p:sp>
    </p:spTree>
    <p:extLst>
      <p:ext uri="{BB962C8B-B14F-4D97-AF65-F5344CB8AC3E}">
        <p14:creationId xmlns:p14="http://schemas.microsoft.com/office/powerpoint/2010/main" val="2385065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9E574E-3E1F-4186-B2DA-DBD0B29A6FA1}"/>
              </a:ext>
            </a:extLst>
          </p:cNvPr>
          <p:cNvPicPr>
            <a:picLocks noChangeAspect="1"/>
          </p:cNvPicPr>
          <p:nvPr/>
        </p:nvPicPr>
        <p:blipFill>
          <a:blip r:embed="rId3"/>
          <a:stretch>
            <a:fillRect/>
          </a:stretch>
        </p:blipFill>
        <p:spPr>
          <a:xfrm>
            <a:off x="5684837" y="1212849"/>
            <a:ext cx="6326792" cy="5529407"/>
          </a:xfrm>
          <a:prstGeom prst="rect">
            <a:avLst/>
          </a:prstGeom>
        </p:spPr>
      </p:pic>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11887200" cy="1757404"/>
          </a:xfrm>
        </p:spPr>
        <p:txBody>
          <a:bodyPr/>
          <a:lstStyle/>
          <a:p>
            <a:r>
              <a:rPr lang="en-US" sz="2800" dirty="0"/>
              <a:t>URLs: are in the tutorial readme </a:t>
            </a:r>
          </a:p>
          <a:p>
            <a:pPr marL="0" indent="0">
              <a:buNone/>
            </a:pPr>
            <a:r>
              <a:rPr lang="en-US" sz="1800" dirty="0">
                <a:hlinkClick r:id="rId4"/>
              </a:rPr>
              <a:t>https://github.com/Azure/active-learning-workshop/</a:t>
            </a:r>
            <a:endParaRPr lang="en-US" sz="1800" dirty="0"/>
          </a:p>
          <a:p>
            <a:r>
              <a:rPr lang="en-US" sz="2800" dirty="0"/>
              <a:t>Unzip  </a:t>
            </a:r>
          </a:p>
          <a:p>
            <a:pPr marL="0" indent="0">
              <a:buNone/>
            </a:pPr>
            <a:endParaRPr lang="en-US" sz="2400" dirty="0"/>
          </a:p>
        </p:txBody>
      </p:sp>
      <p:sp>
        <p:nvSpPr>
          <p:cNvPr id="2" name="Title 1"/>
          <p:cNvSpPr>
            <a:spLocks noGrp="1"/>
          </p:cNvSpPr>
          <p:nvPr>
            <p:ph type="title"/>
          </p:nvPr>
        </p:nvSpPr>
        <p:spPr/>
        <p:txBody>
          <a:bodyPr/>
          <a:lstStyle/>
          <a:p>
            <a:r>
              <a:rPr lang="en-US" dirty="0"/>
              <a:t>Note: please, download assets for exercise</a:t>
            </a:r>
            <a:endParaRPr lang="en-US" sz="4000" dirty="0">
              <a:gradFill>
                <a:gsLst>
                  <a:gs pos="21538">
                    <a:schemeClr val="tx1"/>
                  </a:gs>
                  <a:gs pos="33000">
                    <a:schemeClr val="tx1"/>
                  </a:gs>
                </a:gsLst>
                <a:lin ang="5400000" scaled="0"/>
              </a:gradFill>
            </a:endParaRPr>
          </a:p>
        </p:txBody>
      </p:sp>
    </p:spTree>
    <p:extLst>
      <p:ext uri="{BB962C8B-B14F-4D97-AF65-F5344CB8AC3E}">
        <p14:creationId xmlns:p14="http://schemas.microsoft.com/office/powerpoint/2010/main" val="3234399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11887200" cy="5355312"/>
          </a:xfrm>
        </p:spPr>
        <p:txBody>
          <a:bodyPr/>
          <a:lstStyle/>
          <a:p>
            <a:r>
              <a:rPr lang="en-US" sz="2800" dirty="0"/>
              <a:t>In the sawmill industry lumber grading is an important step of the manufacturing process. </a:t>
            </a:r>
          </a:p>
          <a:p>
            <a:endParaRPr lang="en-US" sz="2800" dirty="0"/>
          </a:p>
          <a:p>
            <a:r>
              <a:rPr lang="en-US" sz="2800" dirty="0"/>
              <a:t>Improved grading accuracy and better control of quality variation in production leads directly to improved profits. </a:t>
            </a:r>
          </a:p>
          <a:p>
            <a:endParaRPr lang="en-US" sz="2800" dirty="0"/>
          </a:p>
          <a:p>
            <a:r>
              <a:rPr lang="en-US" sz="2800" dirty="0"/>
              <a:t>Grading has traditionally been done by visual inspection, in which a (human) grader marks each piece of lumber as it leaves the mill, according to a factors like size, category, and position of knots, cracks, species of tree, etc.</a:t>
            </a:r>
          </a:p>
          <a:p>
            <a:endParaRPr lang="en-US" sz="2800" dirty="0"/>
          </a:p>
          <a:p>
            <a:r>
              <a:rPr lang="en-US" sz="2800" dirty="0"/>
              <a:t>A number of automated lumber grading systems have been developed which aim to improve the accuracy and the efficiency of lumber grading.</a:t>
            </a:r>
          </a:p>
        </p:txBody>
      </p:sp>
      <p:sp>
        <p:nvSpPr>
          <p:cNvPr id="2" name="Title 1"/>
          <p:cNvSpPr>
            <a:spLocks noGrp="1"/>
          </p:cNvSpPr>
          <p:nvPr>
            <p:ph type="title"/>
          </p:nvPr>
        </p:nvSpPr>
        <p:spPr/>
        <p:txBody>
          <a:bodyPr/>
          <a:lstStyle/>
          <a:p>
            <a:r>
              <a:rPr lang="en-US" dirty="0"/>
              <a:t>Domain: Wood Knots and Lumber Grading</a:t>
            </a:r>
            <a:endParaRPr lang="en-US" sz="4000" dirty="0">
              <a:gradFill>
                <a:gsLst>
                  <a:gs pos="21538">
                    <a:schemeClr val="tx1"/>
                  </a:gs>
                  <a:gs pos="33000">
                    <a:schemeClr val="tx1"/>
                  </a:gs>
                </a:gsLst>
                <a:lin ang="5400000" scaled="0"/>
              </a:gradFill>
            </a:endParaRPr>
          </a:p>
        </p:txBody>
      </p:sp>
    </p:spTree>
    <p:extLst>
      <p:ext uri="{BB962C8B-B14F-4D97-AF65-F5344CB8AC3E}">
        <p14:creationId xmlns:p14="http://schemas.microsoft.com/office/powerpoint/2010/main" val="388758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pictures of boards</a:t>
            </a:r>
            <a:endParaRPr lang="en-US" sz="4000" dirty="0">
              <a:gradFill>
                <a:gsLst>
                  <a:gs pos="21538">
                    <a:schemeClr val="tx1"/>
                  </a:gs>
                  <a:gs pos="33000">
                    <a:schemeClr val="tx1"/>
                  </a:gs>
                </a:gsLst>
                <a:lin ang="5400000" scaled="0"/>
              </a:gradFill>
            </a:endParaRPr>
          </a:p>
        </p:txBody>
      </p:sp>
      <p:pic>
        <p:nvPicPr>
          <p:cNvPr id="5" name="Picture 4">
            <a:extLst>
              <a:ext uri="{FF2B5EF4-FFF2-40B4-BE49-F238E27FC236}">
                <a16:creationId xmlns:a16="http://schemas.microsoft.com/office/drawing/2014/main" id="{8F5A5A4A-F182-4A9C-AD2B-12AFD712DA46}"/>
              </a:ext>
            </a:extLst>
          </p:cNvPr>
          <p:cNvPicPr>
            <a:picLocks noChangeAspect="1"/>
          </p:cNvPicPr>
          <p:nvPr/>
        </p:nvPicPr>
        <p:blipFill>
          <a:blip r:embed="rId3"/>
          <a:stretch>
            <a:fillRect/>
          </a:stretch>
        </p:blipFill>
        <p:spPr>
          <a:xfrm>
            <a:off x="427037" y="1231187"/>
            <a:ext cx="4648200" cy="4876800"/>
          </a:xfrm>
          <a:prstGeom prst="rect">
            <a:avLst/>
          </a:prstGeom>
        </p:spPr>
      </p:pic>
      <p:pic>
        <p:nvPicPr>
          <p:cNvPr id="7" name="Picture 6">
            <a:extLst>
              <a:ext uri="{FF2B5EF4-FFF2-40B4-BE49-F238E27FC236}">
                <a16:creationId xmlns:a16="http://schemas.microsoft.com/office/drawing/2014/main" id="{AD7AF240-D616-4935-95B4-3C0EF924F949}"/>
              </a:ext>
            </a:extLst>
          </p:cNvPr>
          <p:cNvPicPr>
            <a:picLocks noChangeAspect="1"/>
          </p:cNvPicPr>
          <p:nvPr/>
        </p:nvPicPr>
        <p:blipFill>
          <a:blip r:embed="rId4"/>
          <a:stretch>
            <a:fillRect/>
          </a:stretch>
        </p:blipFill>
        <p:spPr>
          <a:xfrm>
            <a:off x="5380037" y="1231187"/>
            <a:ext cx="4648200" cy="4876800"/>
          </a:xfrm>
          <a:prstGeom prst="rect">
            <a:avLst/>
          </a:prstGeom>
        </p:spPr>
      </p:pic>
    </p:spTree>
    <p:extLst>
      <p:ext uri="{BB962C8B-B14F-4D97-AF65-F5344CB8AC3E}">
        <p14:creationId xmlns:p14="http://schemas.microsoft.com/office/powerpoint/2010/main" val="2471058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9FA34-884D-4640-A1A3-F81A1CC67EDB}"/>
              </a:ext>
            </a:extLst>
          </p:cNvPr>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Session Goals</a:t>
            </a:r>
            <a:br>
              <a:rPr lang="en-US"/>
            </a:br>
            <a:endParaRPr lang="en-US"/>
          </a:p>
        </p:txBody>
      </p:sp>
      <p:sp>
        <p:nvSpPr>
          <p:cNvPr id="3" name="Text Placeholder 2" descr="Participants will learn how to use pre-trained deep learning models in Microsoft ML Server to generate features that can be used in traditional machine learning approaches.&#10;&#10;Participants will learn how to run these types of featurization at scale. &#10;&#10;Participants will learn how to use an active learning process to build more accurate classifiers by selecting additional training examples&#10;&#10;" title="Session Goals">
            <a:extLst>
              <a:ext uri="{FF2B5EF4-FFF2-40B4-BE49-F238E27FC236}">
                <a16:creationId xmlns:a16="http://schemas.microsoft.com/office/drawing/2014/main" id="{EE938E51-AC46-47CA-82A7-FB1E6428ECB0}"/>
              </a:ext>
            </a:extLst>
          </p:cNvPr>
          <p:cNvSpPr txBox="1">
            <a:spLocks/>
          </p:cNvSpPr>
          <p:nvPr/>
        </p:nvSpPr>
        <p:spPr>
          <a:xfrm>
            <a:off x="269939" y="1135062"/>
            <a:ext cx="11888787" cy="5486400"/>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800"/>
              </a:spcAft>
              <a:buFont typeface="Wingdings" panose="05000000000000000000" pitchFamily="2" charset="2"/>
              <a:buNone/>
            </a:pPr>
            <a:r>
              <a:rPr lang="en-US" sz="2800" i="1" dirty="0"/>
              <a:t>Learn how to:</a:t>
            </a:r>
            <a:endParaRPr lang="en-US" sz="2800" dirty="0"/>
          </a:p>
          <a:p>
            <a:pPr>
              <a:spcAft>
                <a:spcPts val="1800"/>
              </a:spcAft>
            </a:pPr>
            <a:r>
              <a:rPr lang="en-US" sz="2800" dirty="0"/>
              <a:t>use </a:t>
            </a:r>
            <a:r>
              <a:rPr lang="en-US" sz="2800" b="1" dirty="0">
                <a:solidFill>
                  <a:schemeClr val="tx2">
                    <a:lumMod val="75000"/>
                  </a:schemeClr>
                </a:solidFill>
              </a:rPr>
              <a:t>transfer learning </a:t>
            </a:r>
            <a:r>
              <a:rPr lang="en-US" sz="2800" dirty="0"/>
              <a:t>from pre-trained deep learning models to generate </a:t>
            </a:r>
            <a:r>
              <a:rPr lang="en-US" sz="2800" b="1" dirty="0"/>
              <a:t>features</a:t>
            </a:r>
            <a:r>
              <a:rPr lang="en-US" sz="2800" dirty="0"/>
              <a:t> that can be used in traditional machine learning approaches.</a:t>
            </a:r>
          </a:p>
          <a:p>
            <a:pPr>
              <a:spcAft>
                <a:spcPts val="1800"/>
              </a:spcAft>
            </a:pPr>
            <a:r>
              <a:rPr lang="en-US" sz="2800" dirty="0"/>
              <a:t>run these types of featurization </a:t>
            </a:r>
            <a:r>
              <a:rPr lang="en-US" sz="2800" b="1" dirty="0"/>
              <a:t>at scale</a:t>
            </a:r>
            <a:r>
              <a:rPr lang="en-US" sz="2800" dirty="0"/>
              <a:t>. </a:t>
            </a:r>
          </a:p>
          <a:p>
            <a:pPr>
              <a:spcAft>
                <a:spcPts val="1800"/>
              </a:spcAft>
            </a:pPr>
            <a:r>
              <a:rPr lang="en-US" sz="2800" dirty="0"/>
              <a:t>use </a:t>
            </a:r>
            <a:r>
              <a:rPr lang="en-US" sz="2800" b="1" dirty="0">
                <a:solidFill>
                  <a:schemeClr val="tx2">
                    <a:lumMod val="75000"/>
                  </a:schemeClr>
                </a:solidFill>
              </a:rPr>
              <a:t>active learning</a:t>
            </a:r>
            <a:r>
              <a:rPr lang="en-US" sz="2800" dirty="0">
                <a:solidFill>
                  <a:schemeClr val="tx2">
                    <a:lumMod val="75000"/>
                  </a:schemeClr>
                </a:solidFill>
              </a:rPr>
              <a:t> </a:t>
            </a:r>
            <a:r>
              <a:rPr lang="en-US" sz="2800" dirty="0"/>
              <a:t>to take advantage of large sets of unlabeled data to build more accurate classifiers by selecting the most useful additional examples to label for training.</a:t>
            </a:r>
          </a:p>
          <a:p>
            <a:pPr>
              <a:spcAft>
                <a:spcPts val="1800"/>
              </a:spcAft>
            </a:pPr>
            <a:r>
              <a:rPr lang="en-US" sz="2800" dirty="0"/>
              <a:t>optimize models by </a:t>
            </a:r>
            <a:r>
              <a:rPr lang="en-US" sz="2800" b="1" dirty="0"/>
              <a:t>tuning hyperparameters</a:t>
            </a:r>
            <a:r>
              <a:rPr lang="en-US" sz="2800" dirty="0"/>
              <a:t>.</a:t>
            </a:r>
          </a:p>
          <a:p>
            <a:pPr>
              <a:spcAft>
                <a:spcPts val="1800"/>
              </a:spcAft>
            </a:pPr>
            <a:r>
              <a:rPr lang="en-US" sz="2800" b="1" dirty="0"/>
              <a:t>deploy</a:t>
            </a:r>
            <a:r>
              <a:rPr lang="en-US" sz="2800" dirty="0"/>
              <a:t> models as web services.</a:t>
            </a:r>
          </a:p>
        </p:txBody>
      </p:sp>
    </p:spTree>
    <p:extLst>
      <p:ext uri="{BB962C8B-B14F-4D97-AF65-F5344CB8AC3E}">
        <p14:creationId xmlns:p14="http://schemas.microsoft.com/office/powerpoint/2010/main" val="148602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272274" y="1432356"/>
            <a:ext cx="6326963" cy="738664"/>
          </a:xfrm>
        </p:spPr>
        <p:txBody>
          <a:bodyPr/>
          <a:lstStyle/>
          <a:p>
            <a:pPr marL="0" indent="0">
              <a:buNone/>
            </a:pPr>
            <a:r>
              <a:rPr lang="en-US" sz="2000" b="1" dirty="0"/>
              <a:t>Sound knot</a:t>
            </a:r>
            <a:r>
              <a:rPr lang="en-US" sz="2000" dirty="0"/>
              <a:t>: A knot grown firmly into the surrounding wood material and does not contain any bark or signs of decay. The color may be very close to the color of sound wood.</a:t>
            </a:r>
          </a:p>
        </p:txBody>
      </p:sp>
      <p:sp>
        <p:nvSpPr>
          <p:cNvPr id="2" name="Title 1"/>
          <p:cNvSpPr>
            <a:spLocks noGrp="1"/>
          </p:cNvSpPr>
          <p:nvPr>
            <p:ph type="title"/>
          </p:nvPr>
        </p:nvSpPr>
        <p:spPr/>
        <p:txBody>
          <a:bodyPr/>
          <a:lstStyle/>
          <a:p>
            <a:r>
              <a:rPr lang="en-US" dirty="0"/>
              <a:t>Types of wood knots</a:t>
            </a:r>
            <a:endParaRPr lang="en-US" sz="4000" dirty="0">
              <a:gradFill>
                <a:gsLst>
                  <a:gs pos="21538">
                    <a:schemeClr val="tx1"/>
                  </a:gs>
                  <a:gs pos="33000">
                    <a:schemeClr val="tx1"/>
                  </a:gs>
                </a:gsLst>
                <a:lin ang="5400000" scaled="0"/>
              </a:gradFill>
            </a:endParaRPr>
          </a:p>
        </p:txBody>
      </p:sp>
      <p:sp>
        <p:nvSpPr>
          <p:cNvPr id="6" name="Text Placeholder 2">
            <a:extLst>
              <a:ext uri="{FF2B5EF4-FFF2-40B4-BE49-F238E27FC236}">
                <a16:creationId xmlns:a16="http://schemas.microsoft.com/office/drawing/2014/main" id="{94A0BA63-7B52-4576-BDDF-3E2482980347}"/>
              </a:ext>
            </a:extLst>
          </p:cNvPr>
          <p:cNvSpPr txBox="1">
            <a:spLocks/>
          </p:cNvSpPr>
          <p:nvPr/>
        </p:nvSpPr>
        <p:spPr>
          <a:xfrm>
            <a:off x="272274" y="3146802"/>
            <a:ext cx="6326963" cy="1569660"/>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t>Dry knot</a:t>
            </a:r>
            <a:r>
              <a:rPr lang="en-US" sz="2000" dirty="0"/>
              <a:t>: A firm or partially firm knot, and has not taken part to the vital processes of growing wood, and does not contain any bark or signs of decay. The color is usually darker than the color of sound wood, and a thin dark ring or a partial ring surrounds the knot.</a:t>
            </a:r>
          </a:p>
        </p:txBody>
      </p:sp>
      <p:sp>
        <p:nvSpPr>
          <p:cNvPr id="7" name="Text Placeholder 2">
            <a:extLst>
              <a:ext uri="{FF2B5EF4-FFF2-40B4-BE49-F238E27FC236}">
                <a16:creationId xmlns:a16="http://schemas.microsoft.com/office/drawing/2014/main" id="{F870B958-8191-480F-8BBD-F9E6674D42E5}"/>
              </a:ext>
            </a:extLst>
          </p:cNvPr>
          <p:cNvSpPr txBox="1">
            <a:spLocks/>
          </p:cNvSpPr>
          <p:nvPr/>
        </p:nvSpPr>
        <p:spPr>
          <a:xfrm>
            <a:off x="270686" y="5120798"/>
            <a:ext cx="6326963" cy="1015663"/>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t>Encased knot</a:t>
            </a:r>
            <a:r>
              <a:rPr lang="en-US" sz="2000" dirty="0"/>
              <a:t>: A knot surrounded totally or partially by a bark ring. Compared to dry knot, the ring around the knot is thicker.</a:t>
            </a:r>
          </a:p>
        </p:txBody>
      </p:sp>
      <p:pic>
        <p:nvPicPr>
          <p:cNvPr id="9" name="Picture 8">
            <a:extLst>
              <a:ext uri="{FF2B5EF4-FFF2-40B4-BE49-F238E27FC236}">
                <a16:creationId xmlns:a16="http://schemas.microsoft.com/office/drawing/2014/main" id="{837CB9EF-9C24-49E4-8CD4-5CDABD939782}"/>
              </a:ext>
            </a:extLst>
          </p:cNvPr>
          <p:cNvPicPr>
            <a:picLocks noChangeAspect="1"/>
          </p:cNvPicPr>
          <p:nvPr/>
        </p:nvPicPr>
        <p:blipFill>
          <a:blip r:embed="rId3"/>
          <a:stretch>
            <a:fillRect/>
          </a:stretch>
        </p:blipFill>
        <p:spPr>
          <a:xfrm>
            <a:off x="7437437" y="3187668"/>
            <a:ext cx="4495800" cy="1228956"/>
          </a:xfrm>
          <a:prstGeom prst="rect">
            <a:avLst/>
          </a:prstGeom>
        </p:spPr>
      </p:pic>
      <p:pic>
        <p:nvPicPr>
          <p:cNvPr id="10" name="Picture 9">
            <a:extLst>
              <a:ext uri="{FF2B5EF4-FFF2-40B4-BE49-F238E27FC236}">
                <a16:creationId xmlns:a16="http://schemas.microsoft.com/office/drawing/2014/main" id="{6436B28E-3A32-41B3-9F8F-2D4A93451D8E}"/>
              </a:ext>
            </a:extLst>
          </p:cNvPr>
          <p:cNvPicPr>
            <a:picLocks noChangeAspect="1"/>
          </p:cNvPicPr>
          <p:nvPr/>
        </p:nvPicPr>
        <p:blipFill>
          <a:blip r:embed="rId4"/>
          <a:stretch>
            <a:fillRect/>
          </a:stretch>
        </p:blipFill>
        <p:spPr>
          <a:xfrm>
            <a:off x="7437437" y="1373907"/>
            <a:ext cx="4495800" cy="1208955"/>
          </a:xfrm>
          <a:prstGeom prst="rect">
            <a:avLst/>
          </a:prstGeom>
        </p:spPr>
      </p:pic>
      <p:pic>
        <p:nvPicPr>
          <p:cNvPr id="11" name="Picture 10">
            <a:extLst>
              <a:ext uri="{FF2B5EF4-FFF2-40B4-BE49-F238E27FC236}">
                <a16:creationId xmlns:a16="http://schemas.microsoft.com/office/drawing/2014/main" id="{44708F9C-561E-4DBC-B087-33584E38DB40}"/>
              </a:ext>
            </a:extLst>
          </p:cNvPr>
          <p:cNvPicPr>
            <a:picLocks noChangeAspect="1"/>
          </p:cNvPicPr>
          <p:nvPr/>
        </p:nvPicPr>
        <p:blipFill>
          <a:blip r:embed="rId5"/>
          <a:stretch>
            <a:fillRect/>
          </a:stretch>
        </p:blipFill>
        <p:spPr>
          <a:xfrm>
            <a:off x="7437437" y="5031007"/>
            <a:ext cx="4495800" cy="1285655"/>
          </a:xfrm>
          <a:prstGeom prst="rect">
            <a:avLst/>
          </a:prstGeom>
        </p:spPr>
      </p:pic>
    </p:spTree>
    <p:extLst>
      <p:ext uri="{BB962C8B-B14F-4D97-AF65-F5344CB8AC3E}">
        <p14:creationId xmlns:p14="http://schemas.microsoft.com/office/powerpoint/2010/main" val="396901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Active Learning for Object Detection</a:t>
            </a:r>
          </a:p>
        </p:txBody>
      </p:sp>
    </p:spTree>
    <p:extLst>
      <p:ext uri="{BB962C8B-B14F-4D97-AF65-F5344CB8AC3E}">
        <p14:creationId xmlns:p14="http://schemas.microsoft.com/office/powerpoint/2010/main" val="702239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phase approach</a:t>
            </a:r>
            <a:endParaRPr lang="en-US" sz="4000" dirty="0">
              <a:gradFill>
                <a:gsLst>
                  <a:gs pos="21538">
                    <a:schemeClr val="tx1"/>
                  </a:gs>
                  <a:gs pos="33000">
                    <a:schemeClr val="tx1"/>
                  </a:gs>
                </a:gsLst>
                <a:lin ang="5400000" scaled="0"/>
              </a:gradFill>
            </a:endParaRPr>
          </a:p>
        </p:txBody>
      </p:sp>
      <p:sp>
        <p:nvSpPr>
          <p:cNvPr id="6" name="Text Placeholder 2">
            <a:extLst>
              <a:ext uri="{FF2B5EF4-FFF2-40B4-BE49-F238E27FC236}">
                <a16:creationId xmlns:a16="http://schemas.microsoft.com/office/drawing/2014/main" id="{9FBB8A68-60D7-4256-8D0F-7B7E8CD21A95}"/>
              </a:ext>
            </a:extLst>
          </p:cNvPr>
          <p:cNvSpPr txBox="1">
            <a:spLocks/>
          </p:cNvSpPr>
          <p:nvPr/>
        </p:nvSpPr>
        <p:spPr>
          <a:xfrm>
            <a:off x="272274" y="1432356"/>
            <a:ext cx="10060763" cy="1138773"/>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b="1" dirty="0"/>
              <a:t>Step1: prepare data for classification (do not need lumber expert)</a:t>
            </a:r>
          </a:p>
          <a:p>
            <a:pPr marL="0" indent="0">
              <a:buFont typeface="Wingdings" panose="05000000000000000000" pitchFamily="2" charset="2"/>
              <a:buNone/>
            </a:pPr>
            <a:r>
              <a:rPr lang="en-US" sz="2000" b="1" dirty="0"/>
              <a:t>Step2: classify wood knots images (need lumber expert to label data</a:t>
            </a:r>
          </a:p>
          <a:p>
            <a:pPr marL="0" indent="0">
              <a:buFont typeface="Wingdings" panose="05000000000000000000" pitchFamily="2" charset="2"/>
              <a:buNone/>
            </a:pPr>
            <a:endParaRPr lang="en-US" sz="2000" dirty="0"/>
          </a:p>
        </p:txBody>
      </p:sp>
      <p:grpSp>
        <p:nvGrpSpPr>
          <p:cNvPr id="16" name="Group 15">
            <a:extLst>
              <a:ext uri="{FF2B5EF4-FFF2-40B4-BE49-F238E27FC236}">
                <a16:creationId xmlns:a16="http://schemas.microsoft.com/office/drawing/2014/main" id="{FD936F16-4B63-4951-8097-48286EC5487A}"/>
              </a:ext>
            </a:extLst>
          </p:cNvPr>
          <p:cNvGrpSpPr/>
          <p:nvPr/>
        </p:nvGrpSpPr>
        <p:grpSpPr>
          <a:xfrm>
            <a:off x="350837" y="2571129"/>
            <a:ext cx="10623861" cy="3564646"/>
            <a:chOff x="359296" y="3040062"/>
            <a:chExt cx="10623861" cy="3564646"/>
          </a:xfrm>
        </p:grpSpPr>
        <p:pic>
          <p:nvPicPr>
            <p:cNvPr id="4" name="Picture 3">
              <a:extLst>
                <a:ext uri="{FF2B5EF4-FFF2-40B4-BE49-F238E27FC236}">
                  <a16:creationId xmlns:a16="http://schemas.microsoft.com/office/drawing/2014/main" id="{F8D5AB0B-0EBB-4A40-A73A-84FE797C4272}"/>
                </a:ext>
              </a:extLst>
            </p:cNvPr>
            <p:cNvPicPr>
              <a:picLocks noChangeAspect="1"/>
            </p:cNvPicPr>
            <p:nvPr/>
          </p:nvPicPr>
          <p:blipFill>
            <a:blip r:embed="rId3"/>
            <a:stretch>
              <a:fillRect/>
            </a:stretch>
          </p:blipFill>
          <p:spPr>
            <a:xfrm>
              <a:off x="359296" y="3066283"/>
              <a:ext cx="3372561" cy="3538425"/>
            </a:xfrm>
            <a:prstGeom prst="rect">
              <a:avLst/>
            </a:prstGeom>
          </p:spPr>
        </p:pic>
        <p:sp>
          <p:nvSpPr>
            <p:cNvPr id="8" name="Arrow: Right 7">
              <a:extLst>
                <a:ext uri="{FF2B5EF4-FFF2-40B4-BE49-F238E27FC236}">
                  <a16:creationId xmlns:a16="http://schemas.microsoft.com/office/drawing/2014/main" id="{26A4BC50-5B73-4D48-BB9C-30203B72EB54}"/>
                </a:ext>
              </a:extLst>
            </p:cNvPr>
            <p:cNvSpPr/>
            <p:nvPr/>
          </p:nvSpPr>
          <p:spPr bwMode="auto">
            <a:xfrm>
              <a:off x="4160837" y="4411662"/>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9" name="Picture 8">
              <a:extLst>
                <a:ext uri="{FF2B5EF4-FFF2-40B4-BE49-F238E27FC236}">
                  <a16:creationId xmlns:a16="http://schemas.microsoft.com/office/drawing/2014/main" id="{1AC079A9-AB8D-422B-BAC5-ABA69B0A8898}"/>
                </a:ext>
              </a:extLst>
            </p:cNvPr>
            <p:cNvPicPr>
              <a:picLocks noChangeAspect="1"/>
            </p:cNvPicPr>
            <p:nvPr/>
          </p:nvPicPr>
          <p:blipFill>
            <a:blip r:embed="rId4"/>
            <a:stretch>
              <a:fillRect/>
            </a:stretch>
          </p:blipFill>
          <p:spPr>
            <a:xfrm>
              <a:off x="5913437" y="3344634"/>
              <a:ext cx="742950" cy="685800"/>
            </a:xfrm>
            <a:prstGeom prst="rect">
              <a:avLst/>
            </a:prstGeom>
          </p:spPr>
        </p:pic>
        <p:pic>
          <p:nvPicPr>
            <p:cNvPr id="10" name="Picture 9">
              <a:extLst>
                <a:ext uri="{FF2B5EF4-FFF2-40B4-BE49-F238E27FC236}">
                  <a16:creationId xmlns:a16="http://schemas.microsoft.com/office/drawing/2014/main" id="{77BE722A-53FE-4A7D-9C1D-F262A8071CD9}"/>
                </a:ext>
              </a:extLst>
            </p:cNvPr>
            <p:cNvPicPr>
              <a:picLocks noChangeAspect="1"/>
            </p:cNvPicPr>
            <p:nvPr/>
          </p:nvPicPr>
          <p:blipFill>
            <a:blip r:embed="rId5"/>
            <a:stretch>
              <a:fillRect/>
            </a:stretch>
          </p:blipFill>
          <p:spPr>
            <a:xfrm>
              <a:off x="5913437" y="4900956"/>
              <a:ext cx="723900" cy="638175"/>
            </a:xfrm>
            <a:prstGeom prst="rect">
              <a:avLst/>
            </a:prstGeom>
          </p:spPr>
        </p:pic>
        <p:sp>
          <p:nvSpPr>
            <p:cNvPr id="11" name="Arrow: Right 10">
              <a:extLst>
                <a:ext uri="{FF2B5EF4-FFF2-40B4-BE49-F238E27FC236}">
                  <a16:creationId xmlns:a16="http://schemas.microsoft.com/office/drawing/2014/main" id="{D68A655D-3711-4129-9CB5-937EE72E7319}"/>
                </a:ext>
              </a:extLst>
            </p:cNvPr>
            <p:cNvSpPr/>
            <p:nvPr/>
          </p:nvSpPr>
          <p:spPr bwMode="auto">
            <a:xfrm>
              <a:off x="7132639" y="4542574"/>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Rectangle: Rounded Corners 11">
              <a:extLst>
                <a:ext uri="{FF2B5EF4-FFF2-40B4-BE49-F238E27FC236}">
                  <a16:creationId xmlns:a16="http://schemas.microsoft.com/office/drawing/2014/main" id="{3A4E4295-CFE6-441E-8966-AF059A293082}"/>
                </a:ext>
              </a:extLst>
            </p:cNvPr>
            <p:cNvSpPr/>
            <p:nvPr/>
          </p:nvSpPr>
          <p:spPr bwMode="auto">
            <a:xfrm>
              <a:off x="8539764" y="3040062"/>
              <a:ext cx="2438400" cy="533400"/>
            </a:xfrm>
            <a:prstGeom prst="roundRect">
              <a:avLst/>
            </a:prstGeom>
            <a:solidFill>
              <a:schemeClr val="bg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400" b="1" dirty="0"/>
                <a:t>Sound knot?</a:t>
              </a:r>
              <a:endParaRPr lang="en-US" sz="2400" dirty="0">
                <a:gradFill>
                  <a:gsLst>
                    <a:gs pos="0">
                      <a:srgbClr val="FFFFFF"/>
                    </a:gs>
                    <a:gs pos="100000">
                      <a:srgbClr val="FFFFFF"/>
                    </a:gs>
                  </a:gsLst>
                  <a:lin ang="5400000" scaled="0"/>
                </a:gradFill>
              </a:endParaRPr>
            </a:p>
          </p:txBody>
        </p:sp>
        <p:sp>
          <p:nvSpPr>
            <p:cNvPr id="14" name="Rectangle: Rounded Corners 13">
              <a:extLst>
                <a:ext uri="{FF2B5EF4-FFF2-40B4-BE49-F238E27FC236}">
                  <a16:creationId xmlns:a16="http://schemas.microsoft.com/office/drawing/2014/main" id="{3F6CDF60-99EA-453F-A420-45654E802F87}"/>
                </a:ext>
              </a:extLst>
            </p:cNvPr>
            <p:cNvSpPr/>
            <p:nvPr/>
          </p:nvSpPr>
          <p:spPr bwMode="auto">
            <a:xfrm>
              <a:off x="8504237" y="4512302"/>
              <a:ext cx="2438400" cy="533400"/>
            </a:xfrm>
            <a:prstGeom prst="roundRect">
              <a:avLst/>
            </a:prstGeom>
            <a:solidFill>
              <a:schemeClr val="bg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400" b="1" dirty="0"/>
                <a:t>Dry knot?</a:t>
              </a:r>
              <a:endParaRPr lang="en-US" sz="2400" dirty="0">
                <a:gradFill>
                  <a:gsLst>
                    <a:gs pos="0">
                      <a:srgbClr val="FFFFFF"/>
                    </a:gs>
                    <a:gs pos="100000">
                      <a:srgbClr val="FFFFFF"/>
                    </a:gs>
                  </a:gsLst>
                  <a:lin ang="5400000" scaled="0"/>
                </a:gradFill>
              </a:endParaRPr>
            </a:p>
          </p:txBody>
        </p:sp>
        <p:sp>
          <p:nvSpPr>
            <p:cNvPr id="15" name="Rectangle: Rounded Corners 14">
              <a:extLst>
                <a:ext uri="{FF2B5EF4-FFF2-40B4-BE49-F238E27FC236}">
                  <a16:creationId xmlns:a16="http://schemas.microsoft.com/office/drawing/2014/main" id="{30FF0AF8-49C9-472B-B05B-7040B4A06C6F}"/>
                </a:ext>
              </a:extLst>
            </p:cNvPr>
            <p:cNvSpPr/>
            <p:nvPr/>
          </p:nvSpPr>
          <p:spPr bwMode="auto">
            <a:xfrm>
              <a:off x="8544757" y="6071308"/>
              <a:ext cx="2438400" cy="533400"/>
            </a:xfrm>
            <a:prstGeom prst="roundRect">
              <a:avLst/>
            </a:prstGeom>
            <a:solidFill>
              <a:schemeClr val="bg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400" b="1" dirty="0"/>
                <a:t>Encased knot?</a:t>
              </a:r>
              <a:endParaRPr lang="en-US" sz="2400"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1926103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DNN Based Object detection</a:t>
            </a:r>
          </a:p>
        </p:txBody>
      </p:sp>
      <p:sp>
        <p:nvSpPr>
          <p:cNvPr id="6" name="Text Placeholder 2">
            <a:extLst>
              <a:ext uri="{FF2B5EF4-FFF2-40B4-BE49-F238E27FC236}">
                <a16:creationId xmlns:a16="http://schemas.microsoft.com/office/drawing/2014/main" id="{9FBB8A68-60D7-4256-8D0F-7B7E8CD21A95}"/>
              </a:ext>
            </a:extLst>
          </p:cNvPr>
          <p:cNvSpPr txBox="1">
            <a:spLocks/>
          </p:cNvSpPr>
          <p:nvPr/>
        </p:nvSpPr>
        <p:spPr>
          <a:xfrm>
            <a:off x="266024" y="1221753"/>
            <a:ext cx="10060763" cy="738664"/>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b="1" dirty="0"/>
              <a:t>Rather than manually cropping knot images from boards train Object Detection model predict knots bonding boxes. Human will verify predictions and assign labels (</a:t>
            </a:r>
            <a:r>
              <a:rPr lang="en-US" sz="2000" b="1" dirty="0" err="1"/>
              <a:t>bboxes</a:t>
            </a:r>
            <a:r>
              <a:rPr lang="en-US" sz="2000" b="1" dirty="0"/>
              <a:t>).</a:t>
            </a:r>
          </a:p>
        </p:txBody>
      </p:sp>
      <p:sp>
        <p:nvSpPr>
          <p:cNvPr id="8" name="Arrow: Right 7">
            <a:extLst>
              <a:ext uri="{FF2B5EF4-FFF2-40B4-BE49-F238E27FC236}">
                <a16:creationId xmlns:a16="http://schemas.microsoft.com/office/drawing/2014/main" id="{26A4BC50-5B73-4D48-BB9C-30203B72EB54}"/>
              </a:ext>
            </a:extLst>
          </p:cNvPr>
          <p:cNvSpPr/>
          <p:nvPr/>
        </p:nvSpPr>
        <p:spPr bwMode="auto">
          <a:xfrm>
            <a:off x="3777282" y="4437257"/>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1" name="Arrow: Right 10">
            <a:extLst>
              <a:ext uri="{FF2B5EF4-FFF2-40B4-BE49-F238E27FC236}">
                <a16:creationId xmlns:a16="http://schemas.microsoft.com/office/drawing/2014/main" id="{D68A655D-3711-4129-9CB5-937EE72E7319}"/>
              </a:ext>
            </a:extLst>
          </p:cNvPr>
          <p:cNvSpPr/>
          <p:nvPr/>
        </p:nvSpPr>
        <p:spPr bwMode="auto">
          <a:xfrm>
            <a:off x="7683188" y="4444559"/>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3" name="Picture 2">
            <a:extLst>
              <a:ext uri="{FF2B5EF4-FFF2-40B4-BE49-F238E27FC236}">
                <a16:creationId xmlns:a16="http://schemas.microsoft.com/office/drawing/2014/main" id="{F919E5CD-F9EC-4D1C-B966-9605C13FFE12}"/>
              </a:ext>
            </a:extLst>
          </p:cNvPr>
          <p:cNvPicPr>
            <a:picLocks noChangeAspect="1"/>
          </p:cNvPicPr>
          <p:nvPr/>
        </p:nvPicPr>
        <p:blipFill>
          <a:blip r:embed="rId3"/>
          <a:stretch>
            <a:fillRect/>
          </a:stretch>
        </p:blipFill>
        <p:spPr>
          <a:xfrm>
            <a:off x="272274" y="3061408"/>
            <a:ext cx="3170255" cy="3331454"/>
          </a:xfrm>
          <a:prstGeom prst="rect">
            <a:avLst/>
          </a:prstGeom>
        </p:spPr>
      </p:pic>
      <p:sp>
        <p:nvSpPr>
          <p:cNvPr id="5" name="TextBox 4">
            <a:extLst>
              <a:ext uri="{FF2B5EF4-FFF2-40B4-BE49-F238E27FC236}">
                <a16:creationId xmlns:a16="http://schemas.microsoft.com/office/drawing/2014/main" id="{5AB12C8C-C45A-4D1B-9CF6-E11C38DF5CEC}"/>
              </a:ext>
            </a:extLst>
          </p:cNvPr>
          <p:cNvSpPr txBox="1"/>
          <p:nvPr/>
        </p:nvSpPr>
        <p:spPr>
          <a:xfrm>
            <a:off x="122237" y="2516483"/>
            <a:ext cx="320040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Label knots and defects</a:t>
            </a:r>
          </a:p>
        </p:txBody>
      </p:sp>
      <p:pic>
        <p:nvPicPr>
          <p:cNvPr id="4" name="Picture 3">
            <a:extLst>
              <a:ext uri="{FF2B5EF4-FFF2-40B4-BE49-F238E27FC236}">
                <a16:creationId xmlns:a16="http://schemas.microsoft.com/office/drawing/2014/main" id="{A5ED3868-27E6-41F6-8A32-CD9DF0A0570A}"/>
              </a:ext>
            </a:extLst>
          </p:cNvPr>
          <p:cNvPicPr>
            <a:picLocks noChangeAspect="1"/>
          </p:cNvPicPr>
          <p:nvPr/>
        </p:nvPicPr>
        <p:blipFill>
          <a:blip r:embed="rId4"/>
          <a:stretch>
            <a:fillRect/>
          </a:stretch>
        </p:blipFill>
        <p:spPr>
          <a:xfrm>
            <a:off x="4670553" y="3324839"/>
            <a:ext cx="2758693" cy="2488821"/>
          </a:xfrm>
          <a:prstGeom prst="rect">
            <a:avLst/>
          </a:prstGeom>
        </p:spPr>
      </p:pic>
      <p:sp>
        <p:nvSpPr>
          <p:cNvPr id="13" name="TextBox 12">
            <a:extLst>
              <a:ext uri="{FF2B5EF4-FFF2-40B4-BE49-F238E27FC236}">
                <a16:creationId xmlns:a16="http://schemas.microsoft.com/office/drawing/2014/main" id="{8347F1DB-1E10-48E6-A460-82018E4A95B2}"/>
              </a:ext>
            </a:extLst>
          </p:cNvPr>
          <p:cNvSpPr txBox="1"/>
          <p:nvPr/>
        </p:nvSpPr>
        <p:spPr>
          <a:xfrm>
            <a:off x="4312920" y="2575560"/>
            <a:ext cx="3836936"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Train Object Detection Model</a:t>
            </a:r>
          </a:p>
        </p:txBody>
      </p:sp>
      <p:pic>
        <p:nvPicPr>
          <p:cNvPr id="7" name="Picture 6">
            <a:extLst>
              <a:ext uri="{FF2B5EF4-FFF2-40B4-BE49-F238E27FC236}">
                <a16:creationId xmlns:a16="http://schemas.microsoft.com/office/drawing/2014/main" id="{BA387D0E-2F5C-48F1-8472-A69155603D32}"/>
              </a:ext>
            </a:extLst>
          </p:cNvPr>
          <p:cNvPicPr>
            <a:picLocks noChangeAspect="1"/>
          </p:cNvPicPr>
          <p:nvPr/>
        </p:nvPicPr>
        <p:blipFill>
          <a:blip r:embed="rId5"/>
          <a:stretch>
            <a:fillRect/>
          </a:stretch>
        </p:blipFill>
        <p:spPr>
          <a:xfrm>
            <a:off x="8732837" y="3088947"/>
            <a:ext cx="2989045" cy="3154562"/>
          </a:xfrm>
          <a:prstGeom prst="rect">
            <a:avLst/>
          </a:prstGeom>
        </p:spPr>
      </p:pic>
      <p:sp>
        <p:nvSpPr>
          <p:cNvPr id="16" name="TextBox 15">
            <a:extLst>
              <a:ext uri="{FF2B5EF4-FFF2-40B4-BE49-F238E27FC236}">
                <a16:creationId xmlns:a16="http://schemas.microsoft.com/office/drawing/2014/main" id="{3AB58B1A-AA51-40AF-A443-768A9237035C}"/>
              </a:ext>
            </a:extLst>
          </p:cNvPr>
          <p:cNvSpPr txBox="1"/>
          <p:nvPr/>
        </p:nvSpPr>
        <p:spPr>
          <a:xfrm>
            <a:off x="8517272" y="2536547"/>
            <a:ext cx="3836936"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Verify predicted </a:t>
            </a:r>
            <a:r>
              <a:rPr lang="en-US" sz="2000" dirty="0" err="1">
                <a:gradFill>
                  <a:gsLst>
                    <a:gs pos="2917">
                      <a:schemeClr val="tx1"/>
                    </a:gs>
                    <a:gs pos="30000">
                      <a:schemeClr val="tx1"/>
                    </a:gs>
                  </a:gsLst>
                  <a:lin ang="5400000" scaled="0"/>
                </a:gradFill>
              </a:rPr>
              <a:t>bboxes</a:t>
            </a:r>
            <a:endParaRPr lang="en-US" sz="2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602505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Intro to Object Detection: Convolutions</a:t>
            </a:r>
          </a:p>
        </p:txBody>
      </p:sp>
      <p:sp>
        <p:nvSpPr>
          <p:cNvPr id="6" name="Text Placeholder 2">
            <a:extLst>
              <a:ext uri="{FF2B5EF4-FFF2-40B4-BE49-F238E27FC236}">
                <a16:creationId xmlns:a16="http://schemas.microsoft.com/office/drawing/2014/main" id="{9FBB8A68-60D7-4256-8D0F-7B7E8CD21A95}"/>
              </a:ext>
            </a:extLst>
          </p:cNvPr>
          <p:cNvSpPr txBox="1">
            <a:spLocks/>
          </p:cNvSpPr>
          <p:nvPr/>
        </p:nvSpPr>
        <p:spPr>
          <a:xfrm>
            <a:off x="266024" y="1221753"/>
            <a:ext cx="10060763" cy="1477328"/>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Sliding window function applied to a matrix</a:t>
            </a:r>
          </a:p>
          <a:p>
            <a:r>
              <a:rPr lang="en-US" sz="2000" dirty="0"/>
              <a:t>Element wise multiplication </a:t>
            </a:r>
          </a:p>
          <a:p>
            <a:r>
              <a:rPr lang="en-US" sz="2000" dirty="0"/>
              <a:t>Learns image features (spatial relationship between pixels is preserved)</a:t>
            </a:r>
          </a:p>
          <a:p>
            <a:pPr marL="0" indent="0">
              <a:buFont typeface="Wingdings" panose="05000000000000000000" pitchFamily="2" charset="2"/>
              <a:buNone/>
            </a:pPr>
            <a:endParaRPr lang="en-US" sz="2000" b="1" dirty="0"/>
          </a:p>
        </p:txBody>
      </p:sp>
      <p:pic>
        <p:nvPicPr>
          <p:cNvPr id="12" name="Picture 2" descr="http://deeplearning.stanford.edu/wiki/images/6/6c/Convolution_schematic.gif">
            <a:extLst>
              <a:ext uri="{FF2B5EF4-FFF2-40B4-BE49-F238E27FC236}">
                <a16:creationId xmlns:a16="http://schemas.microsoft.com/office/drawing/2014/main" id="{D30981BE-4F73-45BB-BB6C-BB391504164B}"/>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55637" y="2668673"/>
            <a:ext cx="5010150" cy="36576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D45B166C-EB49-4C99-9649-648ED9CF14B4}"/>
              </a:ext>
            </a:extLst>
          </p:cNvPr>
          <p:cNvPicPr>
            <a:picLocks noChangeAspect="1"/>
          </p:cNvPicPr>
          <p:nvPr/>
        </p:nvPicPr>
        <p:blipFill>
          <a:blip r:embed="rId4"/>
          <a:stretch>
            <a:fillRect/>
          </a:stretch>
        </p:blipFill>
        <p:spPr>
          <a:xfrm>
            <a:off x="6143945" y="2749847"/>
            <a:ext cx="4801401" cy="3495253"/>
          </a:xfrm>
          <a:prstGeom prst="rect">
            <a:avLst/>
          </a:prstGeom>
        </p:spPr>
      </p:pic>
    </p:spTree>
    <p:extLst>
      <p:ext uri="{BB962C8B-B14F-4D97-AF65-F5344CB8AC3E}">
        <p14:creationId xmlns:p14="http://schemas.microsoft.com/office/powerpoint/2010/main" val="3720677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Intro to Object Detection: CNN</a:t>
            </a:r>
          </a:p>
        </p:txBody>
      </p:sp>
      <p:pic>
        <p:nvPicPr>
          <p:cNvPr id="7" name="Picture 6" descr="Image result for convolutional neural network">
            <a:extLst>
              <a:ext uri="{FF2B5EF4-FFF2-40B4-BE49-F238E27FC236}">
                <a16:creationId xmlns:a16="http://schemas.microsoft.com/office/drawing/2014/main" id="{9F69C768-61A9-4355-B9D9-8C9E644CAE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237" y="1820862"/>
            <a:ext cx="11201400" cy="3819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5012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Intro to Object Detection: Region-based CNNs</a:t>
            </a:r>
          </a:p>
        </p:txBody>
      </p:sp>
      <p:grpSp>
        <p:nvGrpSpPr>
          <p:cNvPr id="13" name="Group 12">
            <a:extLst>
              <a:ext uri="{FF2B5EF4-FFF2-40B4-BE49-F238E27FC236}">
                <a16:creationId xmlns:a16="http://schemas.microsoft.com/office/drawing/2014/main" id="{B21B0BB6-711F-4751-AFF9-8375D9554C6C}"/>
              </a:ext>
            </a:extLst>
          </p:cNvPr>
          <p:cNvGrpSpPr/>
          <p:nvPr/>
        </p:nvGrpSpPr>
        <p:grpSpPr>
          <a:xfrm>
            <a:off x="838200" y="1212849"/>
            <a:ext cx="11323636" cy="5419971"/>
            <a:chOff x="838200" y="2636418"/>
            <a:chExt cx="9485930" cy="3996402"/>
          </a:xfrm>
        </p:grpSpPr>
        <p:grpSp>
          <p:nvGrpSpPr>
            <p:cNvPr id="14" name="Group 13">
              <a:extLst>
                <a:ext uri="{FF2B5EF4-FFF2-40B4-BE49-F238E27FC236}">
                  <a16:creationId xmlns:a16="http://schemas.microsoft.com/office/drawing/2014/main" id="{342416B5-AEDF-45ED-879B-61F312363994}"/>
                </a:ext>
              </a:extLst>
            </p:cNvPr>
            <p:cNvGrpSpPr/>
            <p:nvPr/>
          </p:nvGrpSpPr>
          <p:grpSpPr>
            <a:xfrm>
              <a:off x="838200" y="2636418"/>
              <a:ext cx="8405650" cy="3996402"/>
              <a:chOff x="838200" y="2636418"/>
              <a:chExt cx="8405650" cy="3996402"/>
            </a:xfrm>
          </p:grpSpPr>
          <p:pic>
            <p:nvPicPr>
              <p:cNvPr id="16" name="Picture 2" descr="https://cdn-images-1.medium.com/max/1320/0*k7ld-_ZCL6QOonRw.png">
                <a:extLst>
                  <a:ext uri="{FF2B5EF4-FFF2-40B4-BE49-F238E27FC236}">
                    <a16:creationId xmlns:a16="http://schemas.microsoft.com/office/drawing/2014/main" id="{4B0F15C8-AB4B-40B9-8552-6314AC88DB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4222" y="2636418"/>
                <a:ext cx="6479628" cy="190001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s://jhui.github.io/assets/rcnn/select.png">
                <a:extLst>
                  <a:ext uri="{FF2B5EF4-FFF2-40B4-BE49-F238E27FC236}">
                    <a16:creationId xmlns:a16="http://schemas.microsoft.com/office/drawing/2014/main" id="{C26B7B62-E9D8-4734-AB26-941BC56828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635855"/>
                <a:ext cx="3055541" cy="1996965"/>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Straight Arrow Connector 17">
                <a:extLst>
                  <a:ext uri="{FF2B5EF4-FFF2-40B4-BE49-F238E27FC236}">
                    <a16:creationId xmlns:a16="http://schemas.microsoft.com/office/drawing/2014/main" id="{97F65FAF-12C8-415F-BE94-316B606C7391}"/>
                  </a:ext>
                </a:extLst>
              </p:cNvPr>
              <p:cNvCxnSpPr/>
              <p:nvPr/>
            </p:nvCxnSpPr>
            <p:spPr>
              <a:xfrm flipH="1">
                <a:off x="4014952" y="4715734"/>
                <a:ext cx="1056290" cy="11929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DCD4520-69F6-4C81-AAAE-5D441654F025}"/>
                  </a:ext>
                </a:extLst>
              </p:cNvPr>
              <p:cNvSpPr txBox="1"/>
              <p:nvPr/>
            </p:nvSpPr>
            <p:spPr>
              <a:xfrm>
                <a:off x="3951889" y="6026511"/>
                <a:ext cx="1870841" cy="489365"/>
              </a:xfrm>
              <a:prstGeom prst="rect">
                <a:avLst/>
              </a:prstGeom>
              <a:noFill/>
            </p:spPr>
            <p:txBody>
              <a:bodyPr wrap="square" lIns="182880" tIns="146304" rIns="182880" bIns="146304" rtlCol="0">
                <a:spAutoFit/>
              </a:bodyPr>
              <a:lstStyle/>
              <a:p>
                <a:pPr>
                  <a:lnSpc>
                    <a:spcPct val="90000"/>
                  </a:lnSpc>
                  <a:spcAft>
                    <a:spcPts val="600"/>
                  </a:spcAft>
                </a:pPr>
                <a:r>
                  <a:rPr lang="en-GB" sz="1400" b="1" dirty="0">
                    <a:gradFill>
                      <a:gsLst>
                        <a:gs pos="2917">
                          <a:schemeClr val="tx1"/>
                        </a:gs>
                        <a:gs pos="30000">
                          <a:schemeClr val="tx1"/>
                        </a:gs>
                      </a:gsLst>
                      <a:lin ang="5400000" scaled="0"/>
                    </a:gradFill>
                  </a:rPr>
                  <a:t>Selective search</a:t>
                </a:r>
              </a:p>
            </p:txBody>
          </p:sp>
          <p:cxnSp>
            <p:nvCxnSpPr>
              <p:cNvPr id="20" name="Straight Arrow Connector 19">
                <a:extLst>
                  <a:ext uri="{FF2B5EF4-FFF2-40B4-BE49-F238E27FC236}">
                    <a16:creationId xmlns:a16="http://schemas.microsoft.com/office/drawing/2014/main" id="{94D5C8C7-3A2A-41F6-B272-3FB3229B8CB3}"/>
                  </a:ext>
                </a:extLst>
              </p:cNvPr>
              <p:cNvCxnSpPr>
                <a:cxnSpLocks/>
              </p:cNvCxnSpPr>
              <p:nvPr/>
            </p:nvCxnSpPr>
            <p:spPr>
              <a:xfrm flipH="1">
                <a:off x="6942083" y="4737189"/>
                <a:ext cx="1" cy="780979"/>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6CABF468-F638-4E2C-B5D0-9D6E1A5BE6C0}"/>
                  </a:ext>
                </a:extLst>
              </p:cNvPr>
              <p:cNvSpPr txBox="1"/>
              <p:nvPr/>
            </p:nvSpPr>
            <p:spPr>
              <a:xfrm>
                <a:off x="6185339" y="5624619"/>
                <a:ext cx="1870841" cy="489365"/>
              </a:xfrm>
              <a:prstGeom prst="rect">
                <a:avLst/>
              </a:prstGeom>
              <a:noFill/>
            </p:spPr>
            <p:txBody>
              <a:bodyPr wrap="square" lIns="182880" tIns="146304" rIns="182880" bIns="146304" rtlCol="0">
                <a:spAutoFit/>
              </a:bodyPr>
              <a:lstStyle/>
              <a:p>
                <a:pPr>
                  <a:lnSpc>
                    <a:spcPct val="90000"/>
                  </a:lnSpc>
                  <a:spcAft>
                    <a:spcPts val="600"/>
                  </a:spcAft>
                </a:pPr>
                <a:r>
                  <a:rPr lang="en-GB" sz="1400" b="1" dirty="0">
                    <a:gradFill>
                      <a:gsLst>
                        <a:gs pos="2917">
                          <a:schemeClr val="tx1"/>
                        </a:gs>
                        <a:gs pos="30000">
                          <a:schemeClr val="tx1"/>
                        </a:gs>
                      </a:gsLst>
                      <a:lin ang="5400000" scaled="0"/>
                    </a:gradFill>
                  </a:rPr>
                  <a:t>CNN network</a:t>
                </a:r>
              </a:p>
            </p:txBody>
          </p:sp>
          <p:cxnSp>
            <p:nvCxnSpPr>
              <p:cNvPr id="22" name="Straight Arrow Connector 21">
                <a:extLst>
                  <a:ext uri="{FF2B5EF4-FFF2-40B4-BE49-F238E27FC236}">
                    <a16:creationId xmlns:a16="http://schemas.microsoft.com/office/drawing/2014/main" id="{8E5191C2-245A-4786-BD89-8BE431432B3D}"/>
                  </a:ext>
                </a:extLst>
              </p:cNvPr>
              <p:cNvCxnSpPr>
                <a:cxnSpLocks/>
              </p:cNvCxnSpPr>
              <p:nvPr/>
            </p:nvCxnSpPr>
            <p:spPr>
              <a:xfrm flipH="1">
                <a:off x="8807669" y="4727097"/>
                <a:ext cx="1" cy="780979"/>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A1B211AB-7CED-44D0-BFC1-72E902681F84}"/>
                </a:ext>
              </a:extLst>
            </p:cNvPr>
            <p:cNvSpPr txBox="1"/>
            <p:nvPr/>
          </p:nvSpPr>
          <p:spPr>
            <a:xfrm>
              <a:off x="8453289" y="5634337"/>
              <a:ext cx="1870841" cy="489365"/>
            </a:xfrm>
            <a:prstGeom prst="rect">
              <a:avLst/>
            </a:prstGeom>
            <a:noFill/>
          </p:spPr>
          <p:txBody>
            <a:bodyPr wrap="square" lIns="182880" tIns="146304" rIns="182880" bIns="146304" rtlCol="0">
              <a:spAutoFit/>
            </a:bodyPr>
            <a:lstStyle/>
            <a:p>
              <a:pPr>
                <a:lnSpc>
                  <a:spcPct val="90000"/>
                </a:lnSpc>
                <a:spcAft>
                  <a:spcPts val="600"/>
                </a:spcAft>
              </a:pPr>
              <a:r>
                <a:rPr lang="en-GB" sz="1400" b="1" dirty="0">
                  <a:gradFill>
                    <a:gsLst>
                      <a:gs pos="2917">
                        <a:schemeClr val="tx1"/>
                      </a:gs>
                      <a:gs pos="30000">
                        <a:schemeClr val="tx1"/>
                      </a:gs>
                    </a:gsLst>
                    <a:lin ang="5400000" scaled="0"/>
                  </a:gradFill>
                </a:rPr>
                <a:t>SVM</a:t>
              </a:r>
            </a:p>
          </p:txBody>
        </p:sp>
      </p:grpSp>
    </p:spTree>
    <p:extLst>
      <p:ext uri="{BB962C8B-B14F-4D97-AF65-F5344CB8AC3E}">
        <p14:creationId xmlns:p14="http://schemas.microsoft.com/office/powerpoint/2010/main" val="3428373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err="1">
                <a:gradFill>
                  <a:gsLst>
                    <a:gs pos="21538">
                      <a:schemeClr val="tx1"/>
                    </a:gs>
                    <a:gs pos="33000">
                      <a:schemeClr val="tx1"/>
                    </a:gs>
                  </a:gsLst>
                  <a:lin ang="5400000" scaled="0"/>
                </a:gradFill>
              </a:rPr>
              <a:t>Tensorflow</a:t>
            </a:r>
            <a:r>
              <a:rPr lang="en-US" sz="4000" dirty="0">
                <a:gradFill>
                  <a:gsLst>
                    <a:gs pos="21538">
                      <a:schemeClr val="tx1"/>
                    </a:gs>
                    <a:gs pos="33000">
                      <a:schemeClr val="tx1"/>
                    </a:gs>
                  </a:gsLst>
                  <a:lin ang="5400000" scaled="0"/>
                </a:gradFill>
              </a:rPr>
              <a:t> Object Detection API</a:t>
            </a:r>
          </a:p>
        </p:txBody>
      </p:sp>
      <p:sp>
        <p:nvSpPr>
          <p:cNvPr id="3" name="Rectangle 2">
            <a:extLst>
              <a:ext uri="{FF2B5EF4-FFF2-40B4-BE49-F238E27FC236}">
                <a16:creationId xmlns:a16="http://schemas.microsoft.com/office/drawing/2014/main" id="{2BA60F21-45C7-4AB1-8048-D07443DA993A}"/>
              </a:ext>
            </a:extLst>
          </p:cNvPr>
          <p:cNvSpPr/>
          <p:nvPr/>
        </p:nvSpPr>
        <p:spPr>
          <a:xfrm>
            <a:off x="274639" y="1212849"/>
            <a:ext cx="9051924" cy="3785652"/>
          </a:xfrm>
          <a:prstGeom prst="rect">
            <a:avLst/>
          </a:prstGeom>
        </p:spPr>
        <p:txBody>
          <a:bodyPr wrap="square">
            <a:spAutoFit/>
          </a:bodyPr>
          <a:lstStyle/>
          <a:p>
            <a:r>
              <a:rPr lang="en-US" sz="2400" dirty="0">
                <a:hlinkClick r:id="rId3"/>
              </a:rPr>
              <a:t>https://github.com/tensorflow/models/blob/master/research/object_detection</a:t>
            </a:r>
            <a:r>
              <a:rPr lang="en-US" sz="2400" dirty="0"/>
              <a:t> </a:t>
            </a:r>
          </a:p>
          <a:p>
            <a:pPr marL="457200" indent="-457200">
              <a:buFont typeface="Arial" panose="020B0604020202020204" pitchFamily="34" charset="0"/>
              <a:buChar char="•"/>
            </a:pPr>
            <a:r>
              <a:rPr lang="en-US" sz="3200" dirty="0"/>
              <a:t>Variety of powerful pre-trained models :</a:t>
            </a:r>
          </a:p>
          <a:p>
            <a:pPr lvl="1">
              <a:buFontTx/>
              <a:buChar char="-"/>
            </a:pPr>
            <a:r>
              <a:rPr lang="en-US" sz="3200" dirty="0"/>
              <a:t> Faster RCNN with </a:t>
            </a:r>
            <a:r>
              <a:rPr lang="en-US" sz="3200" dirty="0" err="1"/>
              <a:t>ResNet</a:t>
            </a:r>
            <a:r>
              <a:rPr lang="en-US" sz="3200" dirty="0"/>
              <a:t>  50, 101, 152;</a:t>
            </a:r>
          </a:p>
          <a:p>
            <a:pPr lvl="1">
              <a:buFontTx/>
              <a:buChar char="-"/>
            </a:pPr>
            <a:r>
              <a:rPr lang="en-US" sz="3200" dirty="0"/>
              <a:t> RFCN with Resnet 101</a:t>
            </a:r>
          </a:p>
          <a:p>
            <a:pPr lvl="1">
              <a:buFontTx/>
              <a:buChar char="-"/>
            </a:pPr>
            <a:r>
              <a:rPr lang="en-US" sz="3200" dirty="0"/>
              <a:t> SSD</a:t>
            </a:r>
          </a:p>
          <a:p>
            <a:pPr marL="457200" indent="-457200">
              <a:buFont typeface="Arial" panose="020B0604020202020204" pitchFamily="34" charset="0"/>
              <a:buChar char="•"/>
            </a:pPr>
            <a:r>
              <a:rPr lang="en-US" sz="3200" dirty="0"/>
              <a:t> Rich config files: tune learning rate, optimizer, data augmentation</a:t>
            </a:r>
          </a:p>
        </p:txBody>
      </p:sp>
    </p:spTree>
    <p:extLst>
      <p:ext uri="{BB962C8B-B14F-4D97-AF65-F5344CB8AC3E}">
        <p14:creationId xmlns:p14="http://schemas.microsoft.com/office/powerpoint/2010/main" val="2882631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Pipeline for data labeling</a:t>
            </a:r>
          </a:p>
        </p:txBody>
      </p:sp>
      <p:grpSp>
        <p:nvGrpSpPr>
          <p:cNvPr id="6" name="Group 5">
            <a:extLst>
              <a:ext uri="{FF2B5EF4-FFF2-40B4-BE49-F238E27FC236}">
                <a16:creationId xmlns:a16="http://schemas.microsoft.com/office/drawing/2014/main" id="{8F40476C-68F3-468E-BE2C-0EB87ACD14F9}"/>
              </a:ext>
            </a:extLst>
          </p:cNvPr>
          <p:cNvGrpSpPr/>
          <p:nvPr/>
        </p:nvGrpSpPr>
        <p:grpSpPr>
          <a:xfrm>
            <a:off x="731837" y="1516062"/>
            <a:ext cx="8520304" cy="5105401"/>
            <a:chOff x="731837" y="1516062"/>
            <a:chExt cx="8520304" cy="5105401"/>
          </a:xfrm>
        </p:grpSpPr>
        <p:grpSp>
          <p:nvGrpSpPr>
            <p:cNvPr id="5" name="Group 4">
              <a:extLst>
                <a:ext uri="{FF2B5EF4-FFF2-40B4-BE49-F238E27FC236}">
                  <a16:creationId xmlns:a16="http://schemas.microsoft.com/office/drawing/2014/main" id="{E27D3AD0-AAD8-4ECE-8CD8-8ED8DEAFD7BF}"/>
                </a:ext>
              </a:extLst>
            </p:cNvPr>
            <p:cNvGrpSpPr/>
            <p:nvPr/>
          </p:nvGrpSpPr>
          <p:grpSpPr>
            <a:xfrm>
              <a:off x="6354903" y="1597964"/>
              <a:ext cx="2897238" cy="1932039"/>
              <a:chOff x="6958926" y="1444706"/>
              <a:chExt cx="2897238" cy="1932039"/>
            </a:xfrm>
          </p:grpSpPr>
          <p:pic>
            <p:nvPicPr>
              <p:cNvPr id="1026" name="Picture 2" descr="Image result for Gpu Titan X">
                <a:extLst>
                  <a:ext uri="{FF2B5EF4-FFF2-40B4-BE49-F238E27FC236}">
                    <a16:creationId xmlns:a16="http://schemas.microsoft.com/office/drawing/2014/main" id="{EFDE102C-9EBD-40B3-97E9-69DD17169A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8926" y="1444706"/>
                <a:ext cx="2286000" cy="193203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tensorflow">
                <a:extLst>
                  <a:ext uri="{FF2B5EF4-FFF2-40B4-BE49-F238E27FC236}">
                    <a16:creationId xmlns:a16="http://schemas.microsoft.com/office/drawing/2014/main" id="{D8A2C4E9-F166-426F-9B59-C1311C2A6C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33687" y="1444884"/>
                <a:ext cx="1222477" cy="1018962"/>
              </a:xfrm>
              <a:prstGeom prst="rect">
                <a:avLst/>
              </a:prstGeom>
              <a:noFill/>
              <a:extLst>
                <a:ext uri="{909E8E84-426E-40DD-AFC4-6F175D3DCCD1}">
                  <a14:hiddenFill xmlns:a14="http://schemas.microsoft.com/office/drawing/2010/main">
                    <a:solidFill>
                      <a:srgbClr val="FFFFFF"/>
                    </a:solidFill>
                  </a14:hiddenFill>
                </a:ext>
              </a:extLst>
            </p:spPr>
          </p:pic>
        </p:grpSp>
        <p:pic>
          <p:nvPicPr>
            <p:cNvPr id="1030" name="Picture 6" descr="Image result for azure icon person laptop">
              <a:extLst>
                <a:ext uri="{FF2B5EF4-FFF2-40B4-BE49-F238E27FC236}">
                  <a16:creationId xmlns:a16="http://schemas.microsoft.com/office/drawing/2014/main" id="{9670B8E9-EE8B-465F-87D4-2CDDCE13AE6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56037" y="4106862"/>
              <a:ext cx="2514601" cy="251460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esj.com/articles/2015/09/10/~/media/ECG/redmondmag/Images/introimages/131101MackieAzureCloud.jpg">
              <a:extLst>
                <a:ext uri="{FF2B5EF4-FFF2-40B4-BE49-F238E27FC236}">
                  <a16:creationId xmlns:a16="http://schemas.microsoft.com/office/drawing/2014/main" id="{B53F4118-C671-4CA5-93BE-D55871629C2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1837" y="1516062"/>
              <a:ext cx="2895600" cy="2013941"/>
            </a:xfrm>
            <a:prstGeom prst="rect">
              <a:avLst/>
            </a:prstGeom>
            <a:noFill/>
            <a:extLst>
              <a:ext uri="{909E8E84-426E-40DD-AFC4-6F175D3DCCD1}">
                <a14:hiddenFill xmlns:a14="http://schemas.microsoft.com/office/drawing/2010/main">
                  <a:solidFill>
                    <a:srgbClr val="FFFFFF"/>
                  </a:solidFill>
                </a14:hiddenFill>
              </a:ext>
            </a:extLst>
          </p:spPr>
        </p:pic>
        <p:sp>
          <p:nvSpPr>
            <p:cNvPr id="10" name="Arrow: Right 9">
              <a:extLst>
                <a:ext uri="{FF2B5EF4-FFF2-40B4-BE49-F238E27FC236}">
                  <a16:creationId xmlns:a16="http://schemas.microsoft.com/office/drawing/2014/main" id="{ADE6ABE1-4633-47E7-9C42-8C37209E7386}"/>
                </a:ext>
              </a:extLst>
            </p:cNvPr>
            <p:cNvSpPr/>
            <p:nvPr/>
          </p:nvSpPr>
          <p:spPr bwMode="auto">
            <a:xfrm rot="7578114">
              <a:off x="6387802" y="4030662"/>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1" name="Arrow: Right 10">
              <a:extLst>
                <a:ext uri="{FF2B5EF4-FFF2-40B4-BE49-F238E27FC236}">
                  <a16:creationId xmlns:a16="http://schemas.microsoft.com/office/drawing/2014/main" id="{B7B89555-82E1-485F-A6BF-F24BAD24176A}"/>
                </a:ext>
              </a:extLst>
            </p:cNvPr>
            <p:cNvSpPr/>
            <p:nvPr/>
          </p:nvSpPr>
          <p:spPr bwMode="auto">
            <a:xfrm rot="13753733">
              <a:off x="3024250" y="4020481"/>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Arrow: Right 11">
              <a:extLst>
                <a:ext uri="{FF2B5EF4-FFF2-40B4-BE49-F238E27FC236}">
                  <a16:creationId xmlns:a16="http://schemas.microsoft.com/office/drawing/2014/main" id="{9E3733AE-5DF2-46A5-BB43-3C44B0C567A9}"/>
                </a:ext>
              </a:extLst>
            </p:cNvPr>
            <p:cNvSpPr/>
            <p:nvPr/>
          </p:nvSpPr>
          <p:spPr bwMode="auto">
            <a:xfrm>
              <a:off x="4582635" y="2263126"/>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3" name="Rectangle 2">
            <a:extLst>
              <a:ext uri="{FF2B5EF4-FFF2-40B4-BE49-F238E27FC236}">
                <a16:creationId xmlns:a16="http://schemas.microsoft.com/office/drawing/2014/main" id="{CC92F16A-2D4F-4897-B642-22D7E999D967}"/>
              </a:ext>
            </a:extLst>
          </p:cNvPr>
          <p:cNvSpPr/>
          <p:nvPr/>
        </p:nvSpPr>
        <p:spPr>
          <a:xfrm>
            <a:off x="7056437" y="6152139"/>
            <a:ext cx="5206490" cy="369332"/>
          </a:xfrm>
          <a:prstGeom prst="rect">
            <a:avLst/>
          </a:prstGeom>
        </p:spPr>
        <p:txBody>
          <a:bodyPr wrap="none">
            <a:spAutoFit/>
          </a:bodyPr>
          <a:lstStyle/>
          <a:p>
            <a:r>
              <a:rPr lang="en-US" dirty="0">
                <a:hlinkClick r:id="rId7"/>
              </a:rPr>
              <a:t>https://github.com/olgaliak/active-learning-detect</a:t>
            </a:r>
            <a:r>
              <a:rPr lang="en-US" dirty="0"/>
              <a:t> </a:t>
            </a:r>
          </a:p>
        </p:txBody>
      </p:sp>
    </p:spTree>
    <p:extLst>
      <p:ext uri="{BB962C8B-B14F-4D97-AF65-F5344CB8AC3E}">
        <p14:creationId xmlns:p14="http://schemas.microsoft.com/office/powerpoint/2010/main" val="1369477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Label initial dataset and get predictions</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9051924" cy="3046988"/>
          </a:xfrm>
          <a:prstGeom prst="rect">
            <a:avLst/>
          </a:prstGeom>
        </p:spPr>
        <p:txBody>
          <a:bodyPr wrap="square">
            <a:spAutoFit/>
          </a:bodyPr>
          <a:lstStyle/>
          <a:p>
            <a:pPr marL="457200" indent="-457200">
              <a:buFont typeface="Arial" panose="020B0604020202020204" pitchFamily="34" charset="0"/>
              <a:buChar char="•"/>
            </a:pPr>
            <a:r>
              <a:rPr lang="en-US" sz="3200" dirty="0"/>
              <a:t>Spend 1-2 hours</a:t>
            </a:r>
          </a:p>
          <a:p>
            <a:pPr marL="457200" indent="-457200">
              <a:buFont typeface="Arial" panose="020B0604020202020204" pitchFamily="34" charset="0"/>
              <a:buChar char="•"/>
            </a:pPr>
            <a:r>
              <a:rPr lang="en-US" sz="3200" dirty="0"/>
              <a:t>Train simple model</a:t>
            </a:r>
          </a:p>
          <a:p>
            <a:pPr marL="457200" indent="-457200">
              <a:buFont typeface="Arial" panose="020B0604020202020204" pitchFamily="34" charset="0"/>
              <a:buChar char="•"/>
            </a:pPr>
            <a:r>
              <a:rPr lang="en-US" sz="3200" dirty="0"/>
              <a:t>Select  set of images where model was less certain</a:t>
            </a:r>
          </a:p>
          <a:p>
            <a:pPr marL="457200" indent="-457200">
              <a:buFont typeface="Arial" panose="020B0604020202020204" pitchFamily="34" charset="0"/>
              <a:buChar char="•"/>
            </a:pPr>
            <a:r>
              <a:rPr lang="en-US" sz="3200" dirty="0"/>
              <a:t>Review predicted bounding boxes for knots</a:t>
            </a:r>
          </a:p>
          <a:p>
            <a:pPr marL="457200" indent="-457200">
              <a:buFont typeface="Arial" panose="020B0604020202020204" pitchFamily="34" charset="0"/>
              <a:buChar char="•"/>
            </a:pPr>
            <a:endParaRPr lang="en-US" sz="3200" dirty="0"/>
          </a:p>
        </p:txBody>
      </p:sp>
    </p:spTree>
    <p:extLst>
      <p:ext uri="{BB962C8B-B14F-4D97-AF65-F5344CB8AC3E}">
        <p14:creationId xmlns:p14="http://schemas.microsoft.com/office/powerpoint/2010/main" val="2352675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6777D-290C-4D22-86FC-E492E5BC871F}"/>
              </a:ext>
            </a:extLst>
          </p:cNvPr>
          <p:cNvSpPr>
            <a:spLocks noGrp="1"/>
          </p:cNvSpPr>
          <p:nvPr>
            <p:ph type="title"/>
          </p:nvPr>
        </p:nvSpPr>
        <p:spPr/>
        <p:txBody>
          <a:bodyPr/>
          <a:lstStyle/>
          <a:p>
            <a:r>
              <a:rPr lang="en-US" dirty="0"/>
              <a:t>Use Cases</a:t>
            </a:r>
          </a:p>
        </p:txBody>
      </p:sp>
      <p:sp>
        <p:nvSpPr>
          <p:cNvPr id="3" name="Text Placeholder 2">
            <a:extLst>
              <a:ext uri="{FF2B5EF4-FFF2-40B4-BE49-F238E27FC236}">
                <a16:creationId xmlns:a16="http://schemas.microsoft.com/office/drawing/2014/main" id="{A863A352-12C9-4F39-B952-F82C79049C1B}"/>
              </a:ext>
            </a:extLst>
          </p:cNvPr>
          <p:cNvSpPr>
            <a:spLocks noGrp="1"/>
          </p:cNvSpPr>
          <p:nvPr>
            <p:ph type="body" sz="quarter" idx="10"/>
          </p:nvPr>
        </p:nvSpPr>
        <p:spPr>
          <a:xfrm>
            <a:off x="503237" y="1287462"/>
            <a:ext cx="5715000" cy="2566857"/>
          </a:xfrm>
        </p:spPr>
        <p:txBody>
          <a:bodyPr/>
          <a:lstStyle/>
          <a:p>
            <a:pPr marL="0" indent="0">
              <a:buNone/>
            </a:pPr>
            <a:r>
              <a:rPr lang="en-US" dirty="0"/>
              <a:t>Wiki detox</a:t>
            </a:r>
          </a:p>
          <a:p>
            <a:r>
              <a:rPr lang="en-US" sz="2400" dirty="0"/>
              <a:t>Active learning from text data.</a:t>
            </a:r>
          </a:p>
          <a:p>
            <a:r>
              <a:rPr lang="en-US" sz="2400" dirty="0"/>
              <a:t>Binary classifier: is this comment a personal attack?</a:t>
            </a:r>
          </a:p>
          <a:p>
            <a:r>
              <a:rPr lang="en-US" sz="2400" dirty="0"/>
              <a:t>Featurization from pre-trained language model (USE).</a:t>
            </a:r>
          </a:p>
        </p:txBody>
      </p:sp>
      <p:sp>
        <p:nvSpPr>
          <p:cNvPr id="4" name="Text Placeholder 2">
            <a:extLst>
              <a:ext uri="{FF2B5EF4-FFF2-40B4-BE49-F238E27FC236}">
                <a16:creationId xmlns:a16="http://schemas.microsoft.com/office/drawing/2014/main" id="{3DF03BD4-EDA3-49BB-8C2F-92281C838026}"/>
              </a:ext>
            </a:extLst>
          </p:cNvPr>
          <p:cNvSpPr txBox="1">
            <a:spLocks/>
          </p:cNvSpPr>
          <p:nvPr/>
        </p:nvSpPr>
        <p:spPr>
          <a:xfrm>
            <a:off x="6065837" y="1287462"/>
            <a:ext cx="5715000" cy="2566857"/>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Wood knot images</a:t>
            </a:r>
          </a:p>
          <a:p>
            <a:r>
              <a:rPr lang="en-US" sz="2400" dirty="0"/>
              <a:t>Active learning from image data.</a:t>
            </a:r>
          </a:p>
          <a:p>
            <a:r>
              <a:rPr lang="en-US" sz="2400" dirty="0"/>
              <a:t>Multi-class classifier: which type of knot is this?</a:t>
            </a:r>
          </a:p>
          <a:p>
            <a:r>
              <a:rPr lang="en-US" sz="2400" dirty="0"/>
              <a:t>Featurization from pre-trained deep learning model (Resnet)</a:t>
            </a:r>
          </a:p>
        </p:txBody>
      </p:sp>
    </p:spTree>
    <p:extLst>
      <p:ext uri="{BB962C8B-B14F-4D97-AF65-F5344CB8AC3E}">
        <p14:creationId xmlns:p14="http://schemas.microsoft.com/office/powerpoint/2010/main" val="892286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Train model #2 and get predictions</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9051924" cy="3046988"/>
          </a:xfrm>
          <a:prstGeom prst="rect">
            <a:avLst/>
          </a:prstGeom>
        </p:spPr>
        <p:txBody>
          <a:bodyPr wrap="square">
            <a:spAutoFit/>
          </a:bodyPr>
          <a:lstStyle/>
          <a:p>
            <a:pPr marL="457200" indent="-457200">
              <a:buFont typeface="Arial" panose="020B0604020202020204" pitchFamily="34" charset="0"/>
              <a:buChar char="•"/>
            </a:pPr>
            <a:r>
              <a:rPr lang="en-US" sz="3200" dirty="0"/>
              <a:t>Model #2 will have more data</a:t>
            </a:r>
          </a:p>
          <a:p>
            <a:pPr marL="457200" indent="-457200">
              <a:buFont typeface="Arial" panose="020B0604020202020204" pitchFamily="34" charset="0"/>
              <a:buChar char="•"/>
            </a:pPr>
            <a:r>
              <a:rPr lang="en-US" sz="3200" dirty="0"/>
              <a:t>May need to train longer  (monitor train\validation loss)</a:t>
            </a:r>
          </a:p>
          <a:p>
            <a:pPr marL="457200" indent="-457200">
              <a:buFont typeface="Arial" panose="020B0604020202020204" pitchFamily="34" charset="0"/>
              <a:buChar char="•"/>
            </a:pPr>
            <a:r>
              <a:rPr lang="en-US" sz="3200" dirty="0"/>
              <a:t>Get newer set of predicted bounding boxes for knots</a:t>
            </a:r>
          </a:p>
          <a:p>
            <a:pPr marL="457200" indent="-457200">
              <a:buFont typeface="Arial" panose="020B0604020202020204" pitchFamily="34" charset="0"/>
              <a:buChar char="•"/>
            </a:pPr>
            <a:r>
              <a:rPr lang="en-US" sz="3200" dirty="0"/>
              <a:t>…. [repeat]</a:t>
            </a:r>
          </a:p>
        </p:txBody>
      </p:sp>
    </p:spTree>
    <p:extLst>
      <p:ext uri="{BB962C8B-B14F-4D97-AF65-F5344CB8AC3E}">
        <p14:creationId xmlns:p14="http://schemas.microsoft.com/office/powerpoint/2010/main" val="203765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1181862"/>
          </a:xfrm>
        </p:spPr>
        <p:txBody>
          <a:bodyPr/>
          <a:lstStyle/>
          <a:p>
            <a:r>
              <a:rPr lang="en-US" dirty="0"/>
              <a:t>Review pre-labeled images</a:t>
            </a:r>
          </a:p>
        </p:txBody>
      </p:sp>
      <p:sp>
        <p:nvSpPr>
          <p:cNvPr id="3" name="Rectangle 2">
            <a:extLst>
              <a:ext uri="{FF2B5EF4-FFF2-40B4-BE49-F238E27FC236}">
                <a16:creationId xmlns:a16="http://schemas.microsoft.com/office/drawing/2014/main" id="{7F1CF3E9-A98F-49C3-890A-36BA70DE11E6}"/>
              </a:ext>
            </a:extLst>
          </p:cNvPr>
          <p:cNvSpPr/>
          <p:nvPr/>
        </p:nvSpPr>
        <p:spPr>
          <a:xfrm>
            <a:off x="9249956" y="220662"/>
            <a:ext cx="2531462"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a:t>
            </a:r>
          </a:p>
        </p:txBody>
      </p:sp>
    </p:spTree>
    <p:extLst>
      <p:ext uri="{BB962C8B-B14F-4D97-AF65-F5344CB8AC3E}">
        <p14:creationId xmlns:p14="http://schemas.microsoft.com/office/powerpoint/2010/main" val="3830214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Review pre-tagging results (model 1)</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10210798" cy="1569660"/>
          </a:xfrm>
          <a:prstGeom prst="rect">
            <a:avLst/>
          </a:prstGeom>
        </p:spPr>
        <p:txBody>
          <a:bodyPr wrap="square">
            <a:spAutoFit/>
          </a:bodyPr>
          <a:lstStyle/>
          <a:p>
            <a:pPr marL="457200" indent="-457200">
              <a:buFont typeface="Arial" panose="020B0604020202020204" pitchFamily="34" charset="0"/>
              <a:buChar char="•"/>
            </a:pPr>
            <a:r>
              <a:rPr lang="en-US" sz="2400" dirty="0"/>
              <a:t>Model trained only on 100 images and </a:t>
            </a:r>
          </a:p>
          <a:p>
            <a:pPr marL="457200" indent="-457200">
              <a:buFont typeface="Arial" panose="020B0604020202020204" pitchFamily="34" charset="0"/>
              <a:buChar char="•"/>
            </a:pPr>
            <a:r>
              <a:rPr lang="en-US" sz="2400" dirty="0"/>
              <a:t>Only 30 images have predictions with confidence &gt; 70</a:t>
            </a:r>
          </a:p>
          <a:p>
            <a:pPr marL="457200" indent="-457200">
              <a:buFont typeface="Arial" panose="020B0604020202020204" pitchFamily="34" charset="0"/>
              <a:buChar char="•"/>
            </a:pPr>
            <a:r>
              <a:rPr lang="en-US" sz="2400" dirty="0"/>
              <a:t>Already able to find some notes</a:t>
            </a:r>
          </a:p>
          <a:p>
            <a:pPr marL="457200" indent="-457200">
              <a:buFont typeface="Arial" panose="020B0604020202020204" pitchFamily="34" charset="0"/>
              <a:buChar char="•"/>
            </a:pPr>
            <a:r>
              <a:rPr lang="en-US" sz="2400" dirty="0"/>
              <a:t>Model is not certain: multiple bounding boxes over one knot</a:t>
            </a:r>
          </a:p>
        </p:txBody>
      </p:sp>
      <p:pic>
        <p:nvPicPr>
          <p:cNvPr id="3" name="Picture 2">
            <a:extLst>
              <a:ext uri="{FF2B5EF4-FFF2-40B4-BE49-F238E27FC236}">
                <a16:creationId xmlns:a16="http://schemas.microsoft.com/office/drawing/2014/main" id="{347238F1-8A95-4572-9A6B-ADFEC4E33A4F}"/>
              </a:ext>
            </a:extLst>
          </p:cNvPr>
          <p:cNvPicPr>
            <a:picLocks noChangeAspect="1"/>
          </p:cNvPicPr>
          <p:nvPr/>
        </p:nvPicPr>
        <p:blipFill>
          <a:blip r:embed="rId3"/>
          <a:stretch>
            <a:fillRect/>
          </a:stretch>
        </p:blipFill>
        <p:spPr>
          <a:xfrm>
            <a:off x="655637" y="2735262"/>
            <a:ext cx="3235862" cy="3416801"/>
          </a:xfrm>
          <a:prstGeom prst="rect">
            <a:avLst/>
          </a:prstGeom>
        </p:spPr>
      </p:pic>
      <p:pic>
        <p:nvPicPr>
          <p:cNvPr id="4" name="Picture 3">
            <a:extLst>
              <a:ext uri="{FF2B5EF4-FFF2-40B4-BE49-F238E27FC236}">
                <a16:creationId xmlns:a16="http://schemas.microsoft.com/office/drawing/2014/main" id="{D452C3E7-7B65-4129-A766-3F3A6E7C93AA}"/>
              </a:ext>
            </a:extLst>
          </p:cNvPr>
          <p:cNvPicPr>
            <a:picLocks noChangeAspect="1"/>
          </p:cNvPicPr>
          <p:nvPr/>
        </p:nvPicPr>
        <p:blipFill>
          <a:blip r:embed="rId4"/>
          <a:stretch>
            <a:fillRect/>
          </a:stretch>
        </p:blipFill>
        <p:spPr>
          <a:xfrm>
            <a:off x="4541837" y="2735262"/>
            <a:ext cx="3276600" cy="3473367"/>
          </a:xfrm>
          <a:prstGeom prst="rect">
            <a:avLst/>
          </a:prstGeom>
        </p:spPr>
      </p:pic>
    </p:spTree>
    <p:extLst>
      <p:ext uri="{BB962C8B-B14F-4D97-AF65-F5344CB8AC3E}">
        <p14:creationId xmlns:p14="http://schemas.microsoft.com/office/powerpoint/2010/main" val="2775912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Review pre-tagging results (model 2)</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10210798" cy="1569660"/>
          </a:xfrm>
          <a:prstGeom prst="rect">
            <a:avLst/>
          </a:prstGeom>
        </p:spPr>
        <p:txBody>
          <a:bodyPr wrap="square">
            <a:spAutoFit/>
          </a:bodyPr>
          <a:lstStyle/>
          <a:p>
            <a:pPr marL="457200" indent="-457200">
              <a:buFont typeface="Arial" panose="020B0604020202020204" pitchFamily="34" charset="0"/>
              <a:buChar char="•"/>
            </a:pPr>
            <a:r>
              <a:rPr lang="en-US" sz="2400" dirty="0"/>
              <a:t>Model trained on 100+30 = 130 images</a:t>
            </a:r>
          </a:p>
          <a:p>
            <a:pPr marL="457200" indent="-457200">
              <a:buFont typeface="Arial" panose="020B0604020202020204" pitchFamily="34" charset="0"/>
              <a:buChar char="•"/>
            </a:pPr>
            <a:r>
              <a:rPr lang="en-US" sz="2400" dirty="0"/>
              <a:t>100 images with  predictions with confidence  &gt; 70 were reviewed</a:t>
            </a:r>
          </a:p>
          <a:p>
            <a:pPr marL="457200" indent="-457200">
              <a:buFont typeface="Arial" panose="020B0604020202020204" pitchFamily="34" charset="0"/>
              <a:buChar char="•"/>
            </a:pPr>
            <a:r>
              <a:rPr lang="en-US" sz="2400" dirty="0"/>
              <a:t>Better performance</a:t>
            </a:r>
          </a:p>
          <a:p>
            <a:pPr marL="457200" indent="-457200">
              <a:buFont typeface="Arial" panose="020B0604020202020204" pitchFamily="34" charset="0"/>
              <a:buChar char="•"/>
            </a:pPr>
            <a:r>
              <a:rPr lang="en-US" sz="2400" dirty="0"/>
              <a:t>Models is not certain: multiple bounding boxes over one knot</a:t>
            </a:r>
          </a:p>
        </p:txBody>
      </p:sp>
      <p:pic>
        <p:nvPicPr>
          <p:cNvPr id="5" name="Picture 4">
            <a:extLst>
              <a:ext uri="{FF2B5EF4-FFF2-40B4-BE49-F238E27FC236}">
                <a16:creationId xmlns:a16="http://schemas.microsoft.com/office/drawing/2014/main" id="{A1134CC2-9E44-404A-A70C-E464E7591793}"/>
              </a:ext>
            </a:extLst>
          </p:cNvPr>
          <p:cNvPicPr>
            <a:picLocks noChangeAspect="1"/>
          </p:cNvPicPr>
          <p:nvPr/>
        </p:nvPicPr>
        <p:blipFill>
          <a:blip r:embed="rId3"/>
          <a:stretch>
            <a:fillRect/>
          </a:stretch>
        </p:blipFill>
        <p:spPr>
          <a:xfrm>
            <a:off x="579437" y="2963862"/>
            <a:ext cx="3819348" cy="3996992"/>
          </a:xfrm>
          <a:prstGeom prst="rect">
            <a:avLst/>
          </a:prstGeom>
        </p:spPr>
      </p:pic>
      <p:pic>
        <p:nvPicPr>
          <p:cNvPr id="6" name="Picture 5">
            <a:extLst>
              <a:ext uri="{FF2B5EF4-FFF2-40B4-BE49-F238E27FC236}">
                <a16:creationId xmlns:a16="http://schemas.microsoft.com/office/drawing/2014/main" id="{4FCA866C-2665-456F-84CA-D8E937089C97}"/>
              </a:ext>
            </a:extLst>
          </p:cNvPr>
          <p:cNvPicPr>
            <a:picLocks noChangeAspect="1"/>
          </p:cNvPicPr>
          <p:nvPr/>
        </p:nvPicPr>
        <p:blipFill>
          <a:blip r:embed="rId4"/>
          <a:stretch>
            <a:fillRect/>
          </a:stretch>
        </p:blipFill>
        <p:spPr>
          <a:xfrm>
            <a:off x="5456237" y="2963862"/>
            <a:ext cx="3890091" cy="4021275"/>
          </a:xfrm>
          <a:prstGeom prst="rect">
            <a:avLst/>
          </a:prstGeom>
        </p:spPr>
      </p:pic>
    </p:spTree>
    <p:extLst>
      <p:ext uri="{BB962C8B-B14F-4D97-AF65-F5344CB8AC3E}">
        <p14:creationId xmlns:p14="http://schemas.microsoft.com/office/powerpoint/2010/main" val="3533596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Review pre-tagging results (model 3)</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10210798" cy="1200329"/>
          </a:xfrm>
          <a:prstGeom prst="rect">
            <a:avLst/>
          </a:prstGeom>
        </p:spPr>
        <p:txBody>
          <a:bodyPr wrap="square">
            <a:spAutoFit/>
          </a:bodyPr>
          <a:lstStyle/>
          <a:p>
            <a:pPr marL="457200" indent="-457200">
              <a:buFont typeface="Arial" panose="020B0604020202020204" pitchFamily="34" charset="0"/>
              <a:buChar char="•"/>
            </a:pPr>
            <a:r>
              <a:rPr lang="en-US" sz="2400" dirty="0"/>
              <a:t>Model trained on 100+30 +100= 230 images</a:t>
            </a:r>
          </a:p>
          <a:p>
            <a:pPr marL="457200" indent="-457200">
              <a:buFont typeface="Arial" panose="020B0604020202020204" pitchFamily="34" charset="0"/>
              <a:buChar char="•"/>
            </a:pPr>
            <a:r>
              <a:rPr lang="en-US" sz="2400" dirty="0"/>
              <a:t>Much less “duplication” of </a:t>
            </a:r>
            <a:r>
              <a:rPr lang="en-US" sz="2400" dirty="0" err="1"/>
              <a:t>bboxes</a:t>
            </a:r>
            <a:r>
              <a:rPr lang="en-US" sz="2400" dirty="0"/>
              <a:t> over one knot</a:t>
            </a:r>
          </a:p>
          <a:p>
            <a:pPr marL="457200" indent="-457200">
              <a:buFont typeface="Arial" panose="020B0604020202020204" pitchFamily="34" charset="0"/>
              <a:buChar char="•"/>
            </a:pPr>
            <a:endParaRPr lang="en-US" sz="2400" dirty="0"/>
          </a:p>
        </p:txBody>
      </p:sp>
      <p:pic>
        <p:nvPicPr>
          <p:cNvPr id="3" name="Picture 2">
            <a:extLst>
              <a:ext uri="{FF2B5EF4-FFF2-40B4-BE49-F238E27FC236}">
                <a16:creationId xmlns:a16="http://schemas.microsoft.com/office/drawing/2014/main" id="{AAEDAC39-305F-489D-8782-7A408FD358E9}"/>
              </a:ext>
            </a:extLst>
          </p:cNvPr>
          <p:cNvPicPr>
            <a:picLocks noChangeAspect="1"/>
          </p:cNvPicPr>
          <p:nvPr/>
        </p:nvPicPr>
        <p:blipFill>
          <a:blip r:embed="rId3"/>
          <a:stretch>
            <a:fillRect/>
          </a:stretch>
        </p:blipFill>
        <p:spPr>
          <a:xfrm>
            <a:off x="808037" y="2278062"/>
            <a:ext cx="4375466" cy="4520756"/>
          </a:xfrm>
          <a:prstGeom prst="rect">
            <a:avLst/>
          </a:prstGeom>
        </p:spPr>
      </p:pic>
      <p:pic>
        <p:nvPicPr>
          <p:cNvPr id="4" name="Picture 3">
            <a:extLst>
              <a:ext uri="{FF2B5EF4-FFF2-40B4-BE49-F238E27FC236}">
                <a16:creationId xmlns:a16="http://schemas.microsoft.com/office/drawing/2014/main" id="{837B44FC-EA8A-4B39-9545-66DAC6C30C7B}"/>
              </a:ext>
            </a:extLst>
          </p:cNvPr>
          <p:cNvPicPr>
            <a:picLocks noChangeAspect="1"/>
          </p:cNvPicPr>
          <p:nvPr/>
        </p:nvPicPr>
        <p:blipFill>
          <a:blip r:embed="rId4"/>
          <a:stretch>
            <a:fillRect/>
          </a:stretch>
        </p:blipFill>
        <p:spPr>
          <a:xfrm>
            <a:off x="5989637" y="2278062"/>
            <a:ext cx="4323715" cy="4581346"/>
          </a:xfrm>
          <a:prstGeom prst="rect">
            <a:avLst/>
          </a:prstGeom>
        </p:spPr>
      </p:pic>
    </p:spTree>
    <p:extLst>
      <p:ext uri="{BB962C8B-B14F-4D97-AF65-F5344CB8AC3E}">
        <p14:creationId xmlns:p14="http://schemas.microsoft.com/office/powerpoint/2010/main" val="3912791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Training loss</a:t>
            </a:r>
          </a:p>
        </p:txBody>
      </p:sp>
      <p:pic>
        <p:nvPicPr>
          <p:cNvPr id="3" name="Picture 2">
            <a:extLst>
              <a:ext uri="{FF2B5EF4-FFF2-40B4-BE49-F238E27FC236}">
                <a16:creationId xmlns:a16="http://schemas.microsoft.com/office/drawing/2014/main" id="{8275B815-E8DA-4C6F-9CB4-F3593E833E64}"/>
              </a:ext>
            </a:extLst>
          </p:cNvPr>
          <p:cNvPicPr>
            <a:picLocks noChangeAspect="1"/>
          </p:cNvPicPr>
          <p:nvPr/>
        </p:nvPicPr>
        <p:blipFill>
          <a:blip r:embed="rId3"/>
          <a:stretch>
            <a:fillRect/>
          </a:stretch>
        </p:blipFill>
        <p:spPr>
          <a:xfrm>
            <a:off x="3246437" y="3848887"/>
            <a:ext cx="8808544" cy="2850364"/>
          </a:xfrm>
          <a:prstGeom prst="rect">
            <a:avLst/>
          </a:prstGeom>
        </p:spPr>
      </p:pic>
      <p:pic>
        <p:nvPicPr>
          <p:cNvPr id="4" name="Picture 3">
            <a:extLst>
              <a:ext uri="{FF2B5EF4-FFF2-40B4-BE49-F238E27FC236}">
                <a16:creationId xmlns:a16="http://schemas.microsoft.com/office/drawing/2014/main" id="{F494F050-BE75-43CC-86C5-2A20DD1D220D}"/>
              </a:ext>
            </a:extLst>
          </p:cNvPr>
          <p:cNvPicPr>
            <a:picLocks noChangeAspect="1"/>
          </p:cNvPicPr>
          <p:nvPr/>
        </p:nvPicPr>
        <p:blipFill>
          <a:blip r:embed="rId4"/>
          <a:stretch>
            <a:fillRect/>
          </a:stretch>
        </p:blipFill>
        <p:spPr>
          <a:xfrm>
            <a:off x="3266198" y="815805"/>
            <a:ext cx="8961438" cy="2686657"/>
          </a:xfrm>
          <a:prstGeom prst="rect">
            <a:avLst/>
          </a:prstGeom>
        </p:spPr>
      </p:pic>
      <p:sp>
        <p:nvSpPr>
          <p:cNvPr id="5" name="TextBox 4">
            <a:extLst>
              <a:ext uri="{FF2B5EF4-FFF2-40B4-BE49-F238E27FC236}">
                <a16:creationId xmlns:a16="http://schemas.microsoft.com/office/drawing/2014/main" id="{7343DC1E-702C-40BF-BBC2-2100D2144B92}"/>
              </a:ext>
            </a:extLst>
          </p:cNvPr>
          <p:cNvSpPr txBox="1"/>
          <p:nvPr/>
        </p:nvSpPr>
        <p:spPr>
          <a:xfrm>
            <a:off x="274639" y="1135062"/>
            <a:ext cx="2743198" cy="1778949"/>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Model 1:</a:t>
            </a:r>
          </a:p>
          <a:p>
            <a:pPr>
              <a:lnSpc>
                <a:spcPct val="90000"/>
              </a:lnSpc>
              <a:spcAft>
                <a:spcPts val="600"/>
              </a:spcAft>
            </a:pPr>
            <a:r>
              <a:rPr lang="en-US" sz="2400" dirty="0">
                <a:gradFill>
                  <a:gsLst>
                    <a:gs pos="2917">
                      <a:schemeClr val="tx1"/>
                    </a:gs>
                    <a:gs pos="30000">
                      <a:schemeClr val="tx1"/>
                    </a:gs>
                  </a:gsLst>
                  <a:lin ang="5400000" scaled="0"/>
                </a:gradFill>
              </a:rPr>
              <a:t>Trained on 100 images</a:t>
            </a:r>
          </a:p>
          <a:p>
            <a:pPr>
              <a:lnSpc>
                <a:spcPct val="90000"/>
              </a:lnSpc>
              <a:spcAft>
                <a:spcPts val="600"/>
              </a:spcAft>
            </a:pPr>
            <a:r>
              <a:rPr lang="en-US" sz="2400" dirty="0">
                <a:gradFill>
                  <a:gsLst>
                    <a:gs pos="2917">
                      <a:schemeClr val="tx1"/>
                    </a:gs>
                    <a:gs pos="30000">
                      <a:schemeClr val="tx1"/>
                    </a:gs>
                  </a:gsLst>
                  <a:lin ang="5400000" scaled="0"/>
                </a:gradFill>
              </a:rPr>
              <a:t>2k iterations</a:t>
            </a:r>
          </a:p>
        </p:txBody>
      </p:sp>
      <p:sp>
        <p:nvSpPr>
          <p:cNvPr id="8" name="TextBox 7">
            <a:extLst>
              <a:ext uri="{FF2B5EF4-FFF2-40B4-BE49-F238E27FC236}">
                <a16:creationId xmlns:a16="http://schemas.microsoft.com/office/drawing/2014/main" id="{32F0376F-5C8F-4070-8908-ED004283364F}"/>
              </a:ext>
            </a:extLst>
          </p:cNvPr>
          <p:cNvSpPr txBox="1"/>
          <p:nvPr/>
        </p:nvSpPr>
        <p:spPr>
          <a:xfrm>
            <a:off x="274639" y="4183062"/>
            <a:ext cx="2743198" cy="1778949"/>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Model 4:</a:t>
            </a:r>
          </a:p>
          <a:p>
            <a:pPr>
              <a:lnSpc>
                <a:spcPct val="90000"/>
              </a:lnSpc>
              <a:spcAft>
                <a:spcPts val="600"/>
              </a:spcAft>
            </a:pPr>
            <a:r>
              <a:rPr lang="en-US" sz="2400" dirty="0">
                <a:gradFill>
                  <a:gsLst>
                    <a:gs pos="2917">
                      <a:schemeClr val="tx1"/>
                    </a:gs>
                    <a:gs pos="30000">
                      <a:schemeClr val="tx1"/>
                    </a:gs>
                  </a:gsLst>
                  <a:lin ang="5400000" scaled="0"/>
                </a:gradFill>
              </a:rPr>
              <a:t>Trained on 330 images</a:t>
            </a:r>
          </a:p>
          <a:p>
            <a:pPr>
              <a:lnSpc>
                <a:spcPct val="90000"/>
              </a:lnSpc>
              <a:spcAft>
                <a:spcPts val="600"/>
              </a:spcAft>
            </a:pPr>
            <a:r>
              <a:rPr lang="en-US" sz="2400" dirty="0">
                <a:gradFill>
                  <a:gsLst>
                    <a:gs pos="2917">
                      <a:schemeClr val="tx1"/>
                    </a:gs>
                    <a:gs pos="30000">
                      <a:schemeClr val="tx1"/>
                    </a:gs>
                  </a:gsLst>
                  <a:lin ang="5400000" scaled="0"/>
                </a:gradFill>
              </a:rPr>
              <a:t>4k iterations</a:t>
            </a:r>
          </a:p>
        </p:txBody>
      </p:sp>
    </p:spTree>
    <p:extLst>
      <p:ext uri="{BB962C8B-B14F-4D97-AF65-F5344CB8AC3E}">
        <p14:creationId xmlns:p14="http://schemas.microsoft.com/office/powerpoint/2010/main" val="2523301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3176254"/>
          </a:xfrm>
        </p:spPr>
        <p:txBody>
          <a:bodyPr/>
          <a:lstStyle/>
          <a:p>
            <a:r>
              <a:rPr lang="en-US" dirty="0" err="1"/>
              <a:t>Featurizing</a:t>
            </a:r>
            <a:r>
              <a:rPr lang="en-US" dirty="0"/>
              <a:t> images at scale for building custom image classifier</a:t>
            </a:r>
          </a:p>
        </p:txBody>
      </p:sp>
    </p:spTree>
    <p:extLst>
      <p:ext uri="{BB962C8B-B14F-4D97-AF65-F5344CB8AC3E}">
        <p14:creationId xmlns:p14="http://schemas.microsoft.com/office/powerpoint/2010/main" val="3128143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9" y="295274"/>
            <a:ext cx="6095998" cy="917575"/>
          </a:xfrm>
        </p:spPr>
        <p:txBody>
          <a:bodyPr/>
          <a:lstStyle/>
          <a:p>
            <a:r>
              <a:rPr lang="en-US" dirty="0"/>
              <a:t>Featurizing images:</a:t>
            </a:r>
            <a:br>
              <a:rPr lang="en-US" dirty="0"/>
            </a:br>
            <a:r>
              <a:rPr lang="en-US" dirty="0"/>
              <a:t>the shallow end of deep learning</a:t>
            </a:r>
          </a:p>
        </p:txBody>
      </p:sp>
      <p:sp>
        <p:nvSpPr>
          <p:cNvPr id="6" name="Text Placeholder 5" descr="http://blog.revolutionanalytics.com/2017/09/wood-knots.html&#10;" title="Link to a blog post about image featurization"/>
          <p:cNvSpPr>
            <a:spLocks noGrp="1"/>
          </p:cNvSpPr>
          <p:nvPr>
            <p:ph type="body" sz="quarter" idx="10"/>
          </p:nvPr>
        </p:nvSpPr>
        <p:spPr>
          <a:xfrm>
            <a:off x="292101" y="3123125"/>
            <a:ext cx="5410135" cy="1791260"/>
          </a:xfrm>
        </p:spPr>
        <p:txBody>
          <a:bodyPr/>
          <a:lstStyle/>
          <a:p>
            <a:r>
              <a:rPr lang="en-US" dirty="0">
                <a:hlinkClick r:id="rId3"/>
              </a:rPr>
              <a:t>http://blog.revolutionanalytics.com/2017/09/wood-knots.html</a:t>
            </a:r>
            <a:endParaRPr lang="en-US" dirty="0"/>
          </a:p>
          <a:p>
            <a:endParaRPr lang="en-US" dirty="0"/>
          </a:p>
        </p:txBody>
      </p:sp>
      <p:pic>
        <p:nvPicPr>
          <p:cNvPr id="2" name="Picture 1" title="Revolutions Blog post on Featurizing images using Microsoft ML Server">
            <a:extLst>
              <a:ext uri="{FF2B5EF4-FFF2-40B4-BE49-F238E27FC236}">
                <a16:creationId xmlns:a16="http://schemas.microsoft.com/office/drawing/2014/main" id="{4C6A3DEF-49BE-490E-98DD-3EF829A5E6A5}"/>
              </a:ext>
            </a:extLst>
          </p:cNvPr>
          <p:cNvPicPr>
            <a:picLocks noChangeAspect="1"/>
          </p:cNvPicPr>
          <p:nvPr/>
        </p:nvPicPr>
        <p:blipFill>
          <a:blip r:embed="rId4"/>
          <a:stretch>
            <a:fillRect/>
          </a:stretch>
        </p:blipFill>
        <p:spPr>
          <a:xfrm>
            <a:off x="6370637" y="373062"/>
            <a:ext cx="5210175" cy="6391275"/>
          </a:xfrm>
          <a:prstGeom prst="rect">
            <a:avLst/>
          </a:prstGeom>
        </p:spPr>
      </p:pic>
    </p:spTree>
    <p:extLst>
      <p:ext uri="{BB962C8B-B14F-4D97-AF65-F5344CB8AC3E}">
        <p14:creationId xmlns:p14="http://schemas.microsoft.com/office/powerpoint/2010/main" val="133204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 Featurization from a Pre-trained Model</a:t>
            </a:r>
            <a:endParaRPr lang="en-US" sz="4000" dirty="0">
              <a:gradFill>
                <a:gsLst>
                  <a:gs pos="21538">
                    <a:schemeClr val="tx1"/>
                  </a:gs>
                  <a:gs pos="33000">
                    <a:schemeClr val="tx1"/>
                  </a:gs>
                </a:gsLst>
                <a:lin ang="5400000" scaled="0"/>
              </a:gradFill>
            </a:endParaRPr>
          </a:p>
        </p:txBody>
      </p:sp>
      <p:sp>
        <p:nvSpPr>
          <p:cNvPr id="4" name="Rectangle 1">
            <a:extLst>
              <a:ext uri="{FF2B5EF4-FFF2-40B4-BE49-F238E27FC236}">
                <a16:creationId xmlns:a16="http://schemas.microsoft.com/office/drawing/2014/main" id="{9A794128-BD70-49F3-AAC1-B48415649597}"/>
              </a:ext>
            </a:extLst>
          </p:cNvPr>
          <p:cNvSpPr>
            <a:spLocks noChangeArrowheads="1"/>
          </p:cNvSpPr>
          <p:nvPr/>
        </p:nvSpPr>
        <p:spPr bwMode="auto">
          <a:xfrm>
            <a:off x="152400" y="152400"/>
            <a:ext cx="12436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9" name="Picture 8" descr="AlexNet architecture.">
            <a:extLst>
              <a:ext uri="{FF2B5EF4-FFF2-40B4-BE49-F238E27FC236}">
                <a16:creationId xmlns:a16="http://schemas.microsoft.com/office/drawing/2014/main" id="{2CFD754C-CF89-4845-BE81-5E4E752BD776}"/>
              </a:ext>
            </a:extLst>
          </p:cNvPr>
          <p:cNvPicPr>
            <a:picLocks noChangeAspect="1"/>
          </p:cNvPicPr>
          <p:nvPr/>
        </p:nvPicPr>
        <p:blipFill>
          <a:blip r:embed="rId3"/>
          <a:stretch>
            <a:fillRect/>
          </a:stretch>
        </p:blipFill>
        <p:spPr>
          <a:xfrm>
            <a:off x="1804172" y="1897062"/>
            <a:ext cx="7769360" cy="4649115"/>
          </a:xfrm>
          <a:prstGeom prst="rect">
            <a:avLst/>
          </a:prstGeom>
        </p:spPr>
      </p:pic>
      <p:sp>
        <p:nvSpPr>
          <p:cNvPr id="10" name="TextBox 9">
            <a:extLst>
              <a:ext uri="{FF2B5EF4-FFF2-40B4-BE49-F238E27FC236}">
                <a16:creationId xmlns:a16="http://schemas.microsoft.com/office/drawing/2014/main" id="{D63DA5A4-A16D-4A89-B6D9-373EF88F841C}"/>
              </a:ext>
            </a:extLst>
          </p:cNvPr>
          <p:cNvSpPr txBox="1"/>
          <p:nvPr/>
        </p:nvSpPr>
        <p:spPr>
          <a:xfrm>
            <a:off x="-159436" y="3755505"/>
            <a:ext cx="196111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solidFill>
              </a:rPr>
              <a:t>Input image</a:t>
            </a:r>
          </a:p>
        </p:txBody>
      </p:sp>
      <p:sp>
        <p:nvSpPr>
          <p:cNvPr id="11" name="Rectangle 10">
            <a:extLst>
              <a:ext uri="{FF2B5EF4-FFF2-40B4-BE49-F238E27FC236}">
                <a16:creationId xmlns:a16="http://schemas.microsoft.com/office/drawing/2014/main" id="{82FC0171-6D64-4F27-8F87-C7A48DA03F76}"/>
              </a:ext>
            </a:extLst>
          </p:cNvPr>
          <p:cNvSpPr/>
          <p:nvPr/>
        </p:nvSpPr>
        <p:spPr bwMode="auto">
          <a:xfrm>
            <a:off x="8809037" y="3116262"/>
            <a:ext cx="381000" cy="2209800"/>
          </a:xfrm>
          <a:prstGeom prst="rect">
            <a:avLst/>
          </a:prstGeom>
          <a:noFill/>
          <a:ln w="28575">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TextBox 11">
            <a:extLst>
              <a:ext uri="{FF2B5EF4-FFF2-40B4-BE49-F238E27FC236}">
                <a16:creationId xmlns:a16="http://schemas.microsoft.com/office/drawing/2014/main" id="{39D23A8E-B9A5-448D-BE80-7439ABF35389}"/>
              </a:ext>
            </a:extLst>
          </p:cNvPr>
          <p:cNvSpPr txBox="1"/>
          <p:nvPr/>
        </p:nvSpPr>
        <p:spPr>
          <a:xfrm>
            <a:off x="9571038" y="3945330"/>
            <a:ext cx="245400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solidFill>
              </a:rPr>
              <a:t>Output features</a:t>
            </a:r>
          </a:p>
        </p:txBody>
      </p:sp>
      <p:sp>
        <p:nvSpPr>
          <p:cNvPr id="13" name="Rectangle 12">
            <a:extLst>
              <a:ext uri="{FF2B5EF4-FFF2-40B4-BE49-F238E27FC236}">
                <a16:creationId xmlns:a16="http://schemas.microsoft.com/office/drawing/2014/main" id="{5D75EA1D-EA28-4F81-A86B-984FE3782408}"/>
              </a:ext>
            </a:extLst>
          </p:cNvPr>
          <p:cNvSpPr/>
          <p:nvPr/>
        </p:nvSpPr>
        <p:spPr bwMode="auto">
          <a:xfrm>
            <a:off x="1951037" y="1820862"/>
            <a:ext cx="682759" cy="4640049"/>
          </a:xfrm>
          <a:prstGeom prst="rect">
            <a:avLst/>
          </a:prstGeom>
          <a:noFill/>
          <a:ln w="28575">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28230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p:txBody>
          <a:bodyPr/>
          <a:lstStyle/>
          <a:p>
            <a:r>
              <a:rPr lang="en-US" dirty="0" err="1"/>
              <a:t>Featurizing</a:t>
            </a:r>
            <a:r>
              <a:rPr lang="en-US" dirty="0"/>
              <a:t> Images at Scale</a:t>
            </a:r>
          </a:p>
        </p:txBody>
      </p:sp>
      <p:sp>
        <p:nvSpPr>
          <p:cNvPr id="3" name="Rectangle 2">
            <a:extLst>
              <a:ext uri="{FF2B5EF4-FFF2-40B4-BE49-F238E27FC236}">
                <a16:creationId xmlns:a16="http://schemas.microsoft.com/office/drawing/2014/main" id="{7F1CF3E9-A98F-49C3-890A-36BA70DE11E6}"/>
              </a:ext>
            </a:extLst>
          </p:cNvPr>
          <p:cNvSpPr/>
          <p:nvPr/>
        </p:nvSpPr>
        <p:spPr>
          <a:xfrm>
            <a:off x="9345335" y="220662"/>
            <a:ext cx="2340704"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a:t>
            </a:r>
          </a:p>
        </p:txBody>
      </p:sp>
    </p:spTree>
    <p:extLst>
      <p:ext uri="{BB962C8B-B14F-4D97-AF65-F5344CB8AC3E}">
        <p14:creationId xmlns:p14="http://schemas.microsoft.com/office/powerpoint/2010/main" val="57451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6250763" cy="3730252"/>
          </a:xfrm>
        </p:spPr>
        <p:txBody>
          <a:bodyPr/>
          <a:lstStyle/>
          <a:p>
            <a:r>
              <a:rPr lang="en-US" sz="2400" dirty="0"/>
              <a:t>Active Learning intersperses labelling of samples with incremental re-training. The currently trained model is used to select new samples to label. There are variety of approaches for selecting samples, depending on the data and model.</a:t>
            </a:r>
          </a:p>
          <a:p>
            <a:endParaRPr lang="en-US" sz="2400" dirty="0"/>
          </a:p>
          <a:p>
            <a:r>
              <a:rPr lang="en-US" sz="2400" dirty="0"/>
              <a:t>Data (unlabeled) is often easier to come by than expert labelers</a:t>
            </a:r>
          </a:p>
          <a:p>
            <a:pPr marL="0" indent="0">
              <a:buNone/>
            </a:pPr>
            <a:endParaRPr lang="en-US" sz="2400" dirty="0"/>
          </a:p>
        </p:txBody>
      </p:sp>
      <p:sp>
        <p:nvSpPr>
          <p:cNvPr id="2" name="Title 1"/>
          <p:cNvSpPr>
            <a:spLocks noGrp="1"/>
          </p:cNvSpPr>
          <p:nvPr>
            <p:ph type="title"/>
          </p:nvPr>
        </p:nvSpPr>
        <p:spPr/>
        <p:txBody>
          <a:bodyPr/>
          <a:lstStyle/>
          <a:p>
            <a:r>
              <a:rPr lang="en-US" dirty="0"/>
              <a:t>Active Learning</a:t>
            </a:r>
            <a:endParaRPr lang="en-US" sz="4000" dirty="0">
              <a:gradFill>
                <a:gsLst>
                  <a:gs pos="21538">
                    <a:schemeClr val="tx1"/>
                  </a:gs>
                  <a:gs pos="33000">
                    <a:schemeClr val="tx1"/>
                  </a:gs>
                </a:gsLst>
                <a:lin ang="5400000" scaled="0"/>
              </a:gradFill>
            </a:endParaRPr>
          </a:p>
        </p:txBody>
      </p:sp>
      <p:sp>
        <p:nvSpPr>
          <p:cNvPr id="5" name="TextBox 4">
            <a:extLst>
              <a:ext uri="{FF2B5EF4-FFF2-40B4-BE49-F238E27FC236}">
                <a16:creationId xmlns:a16="http://schemas.microsoft.com/office/drawing/2014/main" id="{1E476D08-A00C-46F2-B019-FE8EABB57A9F}"/>
              </a:ext>
            </a:extLst>
          </p:cNvPr>
          <p:cNvSpPr txBox="1"/>
          <p:nvPr/>
        </p:nvSpPr>
        <p:spPr>
          <a:xfrm>
            <a:off x="6751637" y="4833112"/>
            <a:ext cx="5353050" cy="461665"/>
          </a:xfrm>
          <a:prstGeom prst="rect">
            <a:avLst/>
          </a:prstGeom>
          <a:noFill/>
        </p:spPr>
        <p:txBody>
          <a:bodyPr wrap="square" lIns="182880" tIns="146304" rIns="182880" bIns="146304" rtlCol="0">
            <a:spAutoFit/>
          </a:bodyPr>
          <a:lstStyle/>
          <a:p>
            <a:pPr>
              <a:lnSpc>
                <a:spcPct val="90000"/>
              </a:lnSpc>
              <a:spcAft>
                <a:spcPts val="600"/>
              </a:spcAft>
            </a:pPr>
            <a:r>
              <a:rPr lang="en-US" sz="1200" dirty="0">
                <a:gradFill>
                  <a:gsLst>
                    <a:gs pos="2917">
                      <a:schemeClr val="tx1"/>
                    </a:gs>
                    <a:gs pos="30000">
                      <a:schemeClr val="tx1"/>
                    </a:gs>
                  </a:gsLst>
                  <a:lin ang="5400000" scaled="0"/>
                </a:gradFill>
              </a:rPr>
              <a:t>* Image taken from https://www.crowdflower.com</a:t>
            </a:r>
          </a:p>
        </p:txBody>
      </p:sp>
      <p:pic>
        <p:nvPicPr>
          <p:cNvPr id="6" name="Picture 5">
            <a:extLst>
              <a:ext uri="{FF2B5EF4-FFF2-40B4-BE49-F238E27FC236}">
                <a16:creationId xmlns:a16="http://schemas.microsoft.com/office/drawing/2014/main" id="{D6EA762D-C7A6-4471-BB34-E70C5B7213DD}"/>
              </a:ext>
            </a:extLst>
          </p:cNvPr>
          <p:cNvPicPr>
            <a:picLocks noChangeAspect="1"/>
          </p:cNvPicPr>
          <p:nvPr/>
        </p:nvPicPr>
        <p:blipFill>
          <a:blip r:embed="rId3"/>
          <a:stretch>
            <a:fillRect/>
          </a:stretch>
        </p:blipFill>
        <p:spPr>
          <a:xfrm>
            <a:off x="6523037" y="1516062"/>
            <a:ext cx="5769580" cy="2612640"/>
          </a:xfrm>
          <a:prstGeom prst="rect">
            <a:avLst/>
          </a:prstGeom>
        </p:spPr>
      </p:pic>
    </p:spTree>
    <p:extLst>
      <p:ext uri="{BB962C8B-B14F-4D97-AF65-F5344CB8AC3E}">
        <p14:creationId xmlns:p14="http://schemas.microsoft.com/office/powerpoint/2010/main" val="3039089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p:txBody>
          <a:bodyPr/>
          <a:lstStyle/>
          <a:p>
            <a:r>
              <a:rPr lang="en-US" dirty="0"/>
              <a:t>Active learning on images</a:t>
            </a:r>
          </a:p>
        </p:txBody>
      </p:sp>
      <p:sp>
        <p:nvSpPr>
          <p:cNvPr id="3" name="Rectangle 2">
            <a:extLst>
              <a:ext uri="{FF2B5EF4-FFF2-40B4-BE49-F238E27FC236}">
                <a16:creationId xmlns:a16="http://schemas.microsoft.com/office/drawing/2014/main" id="{CF7F387D-BA5E-4953-8EB7-E47D9F66627C}"/>
              </a:ext>
            </a:extLst>
          </p:cNvPr>
          <p:cNvSpPr/>
          <p:nvPr/>
        </p:nvSpPr>
        <p:spPr>
          <a:xfrm>
            <a:off x="9345335" y="220662"/>
            <a:ext cx="2340704"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a:t>
            </a:r>
          </a:p>
        </p:txBody>
      </p:sp>
    </p:spTree>
    <p:extLst>
      <p:ext uri="{BB962C8B-B14F-4D97-AF65-F5344CB8AC3E}">
        <p14:creationId xmlns:p14="http://schemas.microsoft.com/office/powerpoint/2010/main" val="2648632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4638" y="2125662"/>
            <a:ext cx="11887200" cy="4616648"/>
          </a:xfrm>
        </p:spPr>
        <p:txBody>
          <a:bodyPr/>
          <a:lstStyle/>
          <a:p>
            <a:r>
              <a:rPr lang="en-US" dirty="0">
                <a:solidFill>
                  <a:schemeClr val="accent1">
                    <a:lumMod val="75000"/>
                  </a:schemeClr>
                </a:solidFill>
              </a:rPr>
              <a:t>Use Case 1:</a:t>
            </a:r>
            <a:br>
              <a:rPr lang="en-US" dirty="0">
                <a:solidFill>
                  <a:schemeClr val="accent1">
                    <a:lumMod val="75000"/>
                  </a:schemeClr>
                </a:solidFill>
              </a:rPr>
            </a:br>
            <a:r>
              <a:rPr lang="en-US" dirty="0">
                <a:solidFill>
                  <a:schemeClr val="accent1">
                    <a:lumMod val="75000"/>
                  </a:schemeClr>
                </a:solidFill>
              </a:rPr>
              <a:t>active learning for text classification</a:t>
            </a:r>
            <a:br>
              <a:rPr lang="en-US" dirty="0"/>
            </a:br>
            <a:br>
              <a:rPr lang="en-US" dirty="0"/>
            </a:br>
            <a:r>
              <a:rPr lang="en-US" sz="3200" dirty="0"/>
              <a:t>data, data everywhere</a:t>
            </a:r>
          </a:p>
        </p:txBody>
      </p:sp>
    </p:spTree>
    <p:extLst>
      <p:ext uri="{BB962C8B-B14F-4D97-AF65-F5344CB8AC3E}">
        <p14:creationId xmlns:p14="http://schemas.microsoft.com/office/powerpoint/2010/main" val="2207546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A6D72-0F19-4304-91A5-1DC79661E439}"/>
              </a:ext>
            </a:extLst>
          </p:cNvPr>
          <p:cNvSpPr>
            <a:spLocks noGrp="1"/>
          </p:cNvSpPr>
          <p:nvPr>
            <p:ph type="title"/>
          </p:nvPr>
        </p:nvSpPr>
        <p:spPr>
          <a:xfrm>
            <a:off x="597674" y="156780"/>
            <a:ext cx="3659966" cy="2373668"/>
          </a:xfrm>
        </p:spPr>
        <p:txBody>
          <a:bodyPr/>
          <a:lstStyle/>
          <a:p>
            <a:r>
              <a:rPr lang="en-US" dirty="0"/>
              <a:t>Wikipedia detox dataset</a:t>
            </a:r>
          </a:p>
        </p:txBody>
      </p:sp>
      <p:pic>
        <p:nvPicPr>
          <p:cNvPr id="4" name="Picture 3">
            <a:extLst>
              <a:ext uri="{FF2B5EF4-FFF2-40B4-BE49-F238E27FC236}">
                <a16:creationId xmlns:a16="http://schemas.microsoft.com/office/drawing/2014/main" id="{BFE1AF5C-CDFD-4867-B82E-A9278EBC00A3}"/>
              </a:ext>
            </a:extLst>
          </p:cNvPr>
          <p:cNvPicPr>
            <a:picLocks noChangeAspect="1"/>
          </p:cNvPicPr>
          <p:nvPr/>
        </p:nvPicPr>
        <p:blipFill>
          <a:blip r:embed="rId3"/>
          <a:stretch>
            <a:fillRect/>
          </a:stretch>
        </p:blipFill>
        <p:spPr>
          <a:xfrm>
            <a:off x="4629938" y="96106"/>
            <a:ext cx="6783457" cy="1524000"/>
          </a:xfrm>
          <a:prstGeom prst="rect">
            <a:avLst/>
          </a:prstGeom>
        </p:spPr>
      </p:pic>
      <p:sp>
        <p:nvSpPr>
          <p:cNvPr id="5" name="Rectangle 4">
            <a:extLst>
              <a:ext uri="{FF2B5EF4-FFF2-40B4-BE49-F238E27FC236}">
                <a16:creationId xmlns:a16="http://schemas.microsoft.com/office/drawing/2014/main" id="{07D07A58-1F67-4620-A980-FE0EC5ACD1C9}"/>
              </a:ext>
            </a:extLst>
          </p:cNvPr>
          <p:cNvSpPr/>
          <p:nvPr/>
        </p:nvSpPr>
        <p:spPr>
          <a:xfrm>
            <a:off x="9750644" y="1515668"/>
            <a:ext cx="2383986" cy="369332"/>
          </a:xfrm>
          <a:prstGeom prst="rect">
            <a:avLst/>
          </a:prstGeom>
        </p:spPr>
        <p:txBody>
          <a:bodyPr wrap="none">
            <a:spAutoFit/>
          </a:bodyPr>
          <a:lstStyle/>
          <a:p>
            <a:r>
              <a:rPr lang="en-US" dirty="0">
                <a:solidFill>
                  <a:srgbClr val="000000"/>
                </a:solidFill>
                <a:latin typeface="Lucida Grande"/>
              </a:rPr>
              <a:t> </a:t>
            </a:r>
            <a:r>
              <a:rPr lang="en-US" b="1" dirty="0">
                <a:solidFill>
                  <a:srgbClr val="000000"/>
                </a:solidFill>
                <a:latin typeface="Lucida Grande"/>
                <a:hlinkClick r:id="rId4"/>
              </a:rPr>
              <a:t>arXiv:1610.08914v2</a:t>
            </a:r>
            <a:endParaRPr lang="en-US" dirty="0"/>
          </a:p>
        </p:txBody>
      </p:sp>
      <p:sp>
        <p:nvSpPr>
          <p:cNvPr id="8" name="Oval 7">
            <a:extLst>
              <a:ext uri="{FF2B5EF4-FFF2-40B4-BE49-F238E27FC236}">
                <a16:creationId xmlns:a16="http://schemas.microsoft.com/office/drawing/2014/main" id="{3DDDC130-CBAD-4AC6-A949-0083918544DF}"/>
              </a:ext>
            </a:extLst>
          </p:cNvPr>
          <p:cNvSpPr/>
          <p:nvPr/>
        </p:nvSpPr>
        <p:spPr bwMode="auto">
          <a:xfrm>
            <a:off x="827457" y="3525891"/>
            <a:ext cx="3200400"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115k labeled cases</a:t>
            </a:r>
          </a:p>
        </p:txBody>
      </p:sp>
      <p:sp>
        <p:nvSpPr>
          <p:cNvPr id="9" name="Oval 8">
            <a:extLst>
              <a:ext uri="{FF2B5EF4-FFF2-40B4-BE49-F238E27FC236}">
                <a16:creationId xmlns:a16="http://schemas.microsoft.com/office/drawing/2014/main" id="{FAC0BABB-2C9B-450F-B8C4-D55B68064CC8}"/>
              </a:ext>
            </a:extLst>
          </p:cNvPr>
          <p:cNvSpPr/>
          <p:nvPr/>
        </p:nvSpPr>
        <p:spPr bwMode="auto">
          <a:xfrm>
            <a:off x="827457" y="5630862"/>
            <a:ext cx="3200400"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95M unlabeled cases</a:t>
            </a:r>
          </a:p>
        </p:txBody>
      </p:sp>
      <p:sp>
        <p:nvSpPr>
          <p:cNvPr id="10" name="Oval 9">
            <a:extLst>
              <a:ext uri="{FF2B5EF4-FFF2-40B4-BE49-F238E27FC236}">
                <a16:creationId xmlns:a16="http://schemas.microsoft.com/office/drawing/2014/main" id="{F7C3E99D-4694-4029-97F9-D9D376615ECB}"/>
              </a:ext>
            </a:extLst>
          </p:cNvPr>
          <p:cNvSpPr/>
          <p:nvPr/>
        </p:nvSpPr>
        <p:spPr bwMode="auto">
          <a:xfrm>
            <a:off x="5628057" y="5065252"/>
            <a:ext cx="3430182"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Test set</a:t>
            </a:r>
          </a:p>
          <a:p>
            <a:pPr algn="ctr" defTabSz="932472" fontAlgn="base">
              <a:spcBef>
                <a:spcPct val="0"/>
              </a:spcBef>
              <a:spcAft>
                <a:spcPct val="0"/>
              </a:spcAft>
            </a:pPr>
            <a:r>
              <a:rPr lang="en-US" sz="2800" b="1" dirty="0">
                <a:gradFill>
                  <a:gsLst>
                    <a:gs pos="0">
                      <a:srgbClr val="FFFFFF"/>
                    </a:gs>
                    <a:gs pos="100000">
                      <a:srgbClr val="FFFFFF"/>
                    </a:gs>
                  </a:gsLst>
                  <a:lin ang="5400000" scaled="0"/>
                </a:gradFill>
              </a:rPr>
              <a:t>(10k)</a:t>
            </a:r>
          </a:p>
        </p:txBody>
      </p:sp>
      <p:sp>
        <p:nvSpPr>
          <p:cNvPr id="11" name="Oval 10">
            <a:extLst>
              <a:ext uri="{FF2B5EF4-FFF2-40B4-BE49-F238E27FC236}">
                <a16:creationId xmlns:a16="http://schemas.microsoft.com/office/drawing/2014/main" id="{8B35730A-8B17-43E5-B851-2A446C4E89F1}"/>
              </a:ext>
            </a:extLst>
          </p:cNvPr>
          <p:cNvSpPr/>
          <p:nvPr/>
        </p:nvSpPr>
        <p:spPr bwMode="auto">
          <a:xfrm>
            <a:off x="5628057" y="1900149"/>
            <a:ext cx="3430182"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Preliminary training set</a:t>
            </a:r>
          </a:p>
          <a:p>
            <a:pPr algn="ctr" defTabSz="932472" fontAlgn="base">
              <a:spcBef>
                <a:spcPct val="0"/>
              </a:spcBef>
              <a:spcAft>
                <a:spcPct val="0"/>
              </a:spcAft>
            </a:pPr>
            <a:r>
              <a:rPr lang="en-US" sz="2800" b="1" dirty="0">
                <a:gradFill>
                  <a:gsLst>
                    <a:gs pos="0">
                      <a:srgbClr val="FFFFFF"/>
                    </a:gs>
                    <a:gs pos="100000">
                      <a:srgbClr val="FFFFFF"/>
                    </a:gs>
                  </a:gsLst>
                  <a:lin ang="5400000" scaled="0"/>
                </a:gradFill>
              </a:rPr>
              <a:t>(40 cases)</a:t>
            </a:r>
          </a:p>
        </p:txBody>
      </p:sp>
      <p:sp>
        <p:nvSpPr>
          <p:cNvPr id="12" name="Oval 11">
            <a:extLst>
              <a:ext uri="{FF2B5EF4-FFF2-40B4-BE49-F238E27FC236}">
                <a16:creationId xmlns:a16="http://schemas.microsoft.com/office/drawing/2014/main" id="{213CDB10-556E-420C-82F1-964C14ECD8FB}"/>
              </a:ext>
            </a:extLst>
          </p:cNvPr>
          <p:cNvSpPr/>
          <p:nvPr/>
        </p:nvSpPr>
        <p:spPr bwMode="auto">
          <a:xfrm>
            <a:off x="5628056" y="3439510"/>
            <a:ext cx="3430183"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Pseudo-unlabeled cases</a:t>
            </a:r>
          </a:p>
          <a:p>
            <a:pPr algn="ctr" defTabSz="932472" fontAlgn="base">
              <a:spcBef>
                <a:spcPct val="0"/>
              </a:spcBef>
              <a:spcAft>
                <a:spcPct val="0"/>
              </a:spcAft>
            </a:pPr>
            <a:r>
              <a:rPr lang="en-US" sz="2800" b="1" dirty="0">
                <a:gradFill>
                  <a:gsLst>
                    <a:gs pos="0">
                      <a:srgbClr val="FFFFFF"/>
                    </a:gs>
                    <a:gs pos="100000">
                      <a:srgbClr val="FFFFFF"/>
                    </a:gs>
                  </a:gsLst>
                  <a:lin ang="5400000" scaled="0"/>
                </a:gradFill>
              </a:rPr>
              <a:t>(105k)</a:t>
            </a:r>
          </a:p>
        </p:txBody>
      </p:sp>
      <p:cxnSp>
        <p:nvCxnSpPr>
          <p:cNvPr id="19" name="Straight Arrow Connector 18">
            <a:extLst>
              <a:ext uri="{FF2B5EF4-FFF2-40B4-BE49-F238E27FC236}">
                <a16:creationId xmlns:a16="http://schemas.microsoft.com/office/drawing/2014/main" id="{18022030-AD8F-489B-8E0C-91C0564EEE16}"/>
              </a:ext>
            </a:extLst>
          </p:cNvPr>
          <p:cNvCxnSpPr>
            <a:cxnSpLocks/>
            <a:stCxn id="8" idx="6"/>
            <a:endCxn id="12" idx="2"/>
          </p:cNvCxnSpPr>
          <p:nvPr/>
        </p:nvCxnSpPr>
        <p:spPr>
          <a:xfrm flipV="1">
            <a:off x="4027857" y="4069809"/>
            <a:ext cx="1600199" cy="86381"/>
          </a:xfrm>
          <a:prstGeom prst="straightConnector1">
            <a:avLst/>
          </a:prstGeom>
          <a:ln w="381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B710D2F-6E0E-49FE-ACF8-9D365C5A5426}"/>
              </a:ext>
            </a:extLst>
          </p:cNvPr>
          <p:cNvCxnSpPr>
            <a:cxnSpLocks/>
            <a:stCxn id="8" idx="6"/>
            <a:endCxn id="11" idx="2"/>
          </p:cNvCxnSpPr>
          <p:nvPr/>
        </p:nvCxnSpPr>
        <p:spPr>
          <a:xfrm flipV="1">
            <a:off x="4027857" y="2530448"/>
            <a:ext cx="1600200" cy="1625742"/>
          </a:xfrm>
          <a:prstGeom prst="straightConnector1">
            <a:avLst/>
          </a:prstGeom>
          <a:ln w="381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8553B17-EB8C-4727-8306-66A3BFB20A67}"/>
              </a:ext>
            </a:extLst>
          </p:cNvPr>
          <p:cNvCxnSpPr>
            <a:cxnSpLocks/>
            <a:stCxn id="8" idx="6"/>
            <a:endCxn id="10" idx="2"/>
          </p:cNvCxnSpPr>
          <p:nvPr/>
        </p:nvCxnSpPr>
        <p:spPr>
          <a:xfrm>
            <a:off x="4027857" y="4156190"/>
            <a:ext cx="1600200" cy="1539361"/>
          </a:xfrm>
          <a:prstGeom prst="straightConnector1">
            <a:avLst/>
          </a:prstGeom>
          <a:ln w="381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2249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D02B00-F3C2-40EC-8E84-ADD148E17A7B}"/>
              </a:ext>
            </a:extLst>
          </p:cNvPr>
          <p:cNvPicPr>
            <a:picLocks noChangeAspect="1"/>
          </p:cNvPicPr>
          <p:nvPr/>
        </p:nvPicPr>
        <p:blipFill>
          <a:blip r:embed="rId3"/>
          <a:stretch>
            <a:fillRect/>
          </a:stretch>
        </p:blipFill>
        <p:spPr>
          <a:xfrm>
            <a:off x="5151437" y="172573"/>
            <a:ext cx="6706536" cy="6649378"/>
          </a:xfrm>
          <a:prstGeom prst="rect">
            <a:avLst/>
          </a:prstGeom>
        </p:spPr>
      </p:pic>
      <p:sp>
        <p:nvSpPr>
          <p:cNvPr id="2" name="TextBox 1">
            <a:extLst>
              <a:ext uri="{FF2B5EF4-FFF2-40B4-BE49-F238E27FC236}">
                <a16:creationId xmlns:a16="http://schemas.microsoft.com/office/drawing/2014/main" id="{502609BA-4F8F-445F-A680-15E498A87BC9}"/>
              </a:ext>
            </a:extLst>
          </p:cNvPr>
          <p:cNvSpPr txBox="1"/>
          <p:nvPr/>
        </p:nvSpPr>
        <p:spPr>
          <a:xfrm>
            <a:off x="198437" y="754062"/>
            <a:ext cx="4800600" cy="244374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Low complexity models work better  with small training sets.</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With more data more complex models may give better performance.</a:t>
            </a:r>
          </a:p>
        </p:txBody>
      </p:sp>
    </p:spTree>
    <p:extLst>
      <p:ext uri="{BB962C8B-B14F-4D97-AF65-F5344CB8AC3E}">
        <p14:creationId xmlns:p14="http://schemas.microsoft.com/office/powerpoint/2010/main" val="2943258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134.9832"/>
  <p:tag name="ORIGINALWIDTH" val="915.6355"/>
  <p:tag name="LATEXADDIN" val="\documentclass{article}&#10;\usepackage{amsmath}&#10;\pagestyle{empty}&#10;\begin{document}&#10;&#10;&#10;\(x^{(1)}, x^{(2)},\ldots,x^{(t)}\)&#10;&#10;\end{document}"/>
  <p:tag name="IGUANATEXSIZE" val="28"/>
  <p:tag name="IGUANATEXCURSOR" val="117"/>
  <p:tag name="TRANSPARENCY" val="True"/>
  <p:tag name="FILENAME" val=""/>
  <p:tag name="LATEXENGINEID" val="0"/>
  <p:tag name="TEMPFOLDER" val="C:\Users\alizaidi\Iguana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224.222"/>
  <p:tag name="ORIGINALWIDTH" val="1556.805"/>
  <p:tag name="LATEXADDIN" val="\documentclass{article}&#10;\usepackage{amsmath}&#10;&#10;\usepackage{amsthm}&#10;&#10;\usepackage{amssymb}&#10;&#10;\pagestyle{empty}&#10;\begin{document}&#10;&#10;&#10;&#10;&#10;\[&#10;\mathbb{P}\left(x^{(t+1)}=w_{j}\vert x^{(t)},\ldots,x^{(1)}\right)&#10;\]&#10;&#10;&#10;\end{document}"/>
  <p:tag name="IGUANATEXSIZE" val="24"/>
  <p:tag name="IGUANATEXCURSOR" val="66"/>
  <p:tag name="TRANSPARENCY" val="True"/>
  <p:tag name="FILENAME" val=""/>
  <p:tag name="LATEXENGINEID" val="0"/>
  <p:tag name="TEMPFOLDER" val="C:\Users\alizaidi\IguanaTemp\"/>
  <p:tag name="LATEXFORMHEIGHT" val="312"/>
  <p:tag name="LATEXFORMWIDTH" val="384"/>
  <p:tag name="LATEXFORMWRAP" val="True"/>
  <p:tag name="BITMAPVECTOR" val="0"/>
</p:tagLst>
</file>

<file path=ppt/theme/theme1.xml><?xml version="1.0" encoding="utf-8"?>
<a:theme xmlns:a="http://schemas.openxmlformats.org/drawingml/2006/main" name="5-50166_Machine_Learning_AI_&amp;_Data_Science_Conference_Template">
  <a:themeElements>
    <a:clrScheme name="MLA&amp;DS">
      <a:dk1>
        <a:srgbClr val="505050"/>
      </a:dk1>
      <a:lt1>
        <a:srgbClr val="FFFFFF"/>
      </a:lt1>
      <a:dk2>
        <a:srgbClr val="A80000"/>
      </a:dk2>
      <a:lt2>
        <a:srgbClr val="E6E6E6"/>
      </a:lt2>
      <a:accent1>
        <a:srgbClr val="A80000"/>
      </a:accent1>
      <a:accent2>
        <a:srgbClr val="080808"/>
      </a:accent2>
      <a:accent3>
        <a:srgbClr val="505050"/>
      </a:accent3>
      <a:accent4>
        <a:srgbClr val="002050"/>
      </a:accent4>
      <a:accent5>
        <a:srgbClr val="D83B01"/>
      </a:accent5>
      <a:accent6>
        <a:srgbClr val="737373"/>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achine_Learning_AI_Data_Science_Conference_16x9_Template.potx" id="{478BF69B-7207-454D-A2B3-A99948846C7A}" vid="{9A4B171A-AA92-4439-96C1-274DD774861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_ip_UnifiedCompliancePolicyUIAction xmlns="http://schemas.microsoft.com/sharepoint/v3" xsi:nil="true"/>
    <_ip_UnifiedCompliancePolicyProperties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machine learning</TermName>
          <TermId xmlns="http://schemas.microsoft.com/office/infopath/2007/PartnerControls">912b89bd-3197-4d37-838b-dea3c299099a</TermId>
        </TermInfo>
        <TermInfo xmlns="http://schemas.microsoft.com/office/infopath/2007/PartnerControls">
          <TermName xmlns="http://schemas.microsoft.com/office/infopath/2007/PartnerControls">AI ＆ Data Science Conference</TermName>
          <TermId xmlns="http://schemas.microsoft.com/office/infopath/2007/PartnerControls">8f010730-a012-41a8-b19a-7b5a9af03b6a</TermId>
        </TermInfo>
      </Terms>
    </TaxKeywordTaxHTField>
    <TaxCatchAll xmlns="230e9df3-be65-4c73-a93b-d1236ebd677e">
      <Value>69</Value>
      <Value>131</Value>
      <Value>20</Value>
      <Value>72</Value>
      <Value>169</Value>
    </TaxCatchAll>
    <Event_x0020_Start_x0020_Date xmlns="04e01bb1-6d80-42e9-ae53-416b1e8aa845">2017-12-07T00:00:00+00:00</Event_x0020_Start_x0020_Date>
    <External_x0020_Speaker xmlns="04e01bb1-6d80-42e9-ae53-416b1e8aa845" xsi:nil="true"/>
    <Presentation_x0020_Date xmlns="04e01bb1-6d80-42e9-ae53-416b1e8aa845" xsi:nil="true"/>
    <MS_x0020_Content_x0020_Owner xmlns="04e01bb1-6d80-42e9-ae53-416b1e8aa845">
      <UserInfo>
        <DisplayName/>
        <AccountId xsi:nil="true"/>
        <AccountType/>
      </UserInfo>
    </MS_x0020_Content_x0020_Owner>
    <Session_x0020_Code xmlns="04e01bb1-6d80-42e9-ae53-416b1e8aa845" xsi:nil="true"/>
    <Event_x0020_End_x0020_Date xmlns="04e01bb1-6d80-42e9-ae53-416b1e8aa845">2017-12-08T00:00:00+00:00</Event_x0020_End_x0020_Date>
    <MS_x0020_Speaker xmlns="04e01bb1-6d80-42e9-ae53-416b1e8aa845">
      <UserInfo>
        <DisplayName/>
        <AccountId xsi:nil="true"/>
        <AccountType/>
      </UserInfo>
    </MS_x0020_Speaker>
    <_x0062_bc8 xmlns="e889e55c-35cf-43c7-aaf4-cf2500919dd8">
      <UserInfo>
        <DisplayName/>
        <AccountId xsi:nil="true"/>
        <AccountType/>
      </UserInfo>
    </_x0062_bc8>
    <fb4e50409e3b4517bb965b3c7125e153 xmlns="04e01bb1-6d80-42e9-ae53-416b1e8aa845">
      <Terms xmlns="http://schemas.microsoft.com/office/infopath/2007/PartnerControls"/>
    </fb4e50409e3b4517bb965b3c7125e153>
    <l61c8586195b4657a1f710a539f9bc3a xmlns="04e01bb1-6d80-42e9-ae53-416b1e8aa845">
      <Terms xmlns="http://schemas.microsoft.com/office/infopath/2007/PartnerControls">
        <TermInfo xmlns="http://schemas.microsoft.com/office/infopath/2007/PartnerControls">
          <TermName xmlns="http://schemas.microsoft.com/office/infopath/2007/PartnerControls">Microsoft Conference Center</TermName>
          <TermId xmlns="http://schemas.microsoft.com/office/infopath/2007/PartnerControls">9ee5e79d-18a6-44c6-bfde-7021198eb4fc</TermId>
        </TermInfo>
      </Terms>
    </l61c8586195b4657a1f710a539f9bc3a>
    <a645af38eebb4a1ea4744f163c56ea26 xmlns="04e01bb1-6d80-42e9-ae53-416b1e8aa845">
      <Terms xmlns="http://schemas.microsoft.com/office/infopath/2007/PartnerControls"/>
    </a645af38eebb4a1ea4744f163c56ea26>
    <g60601ae6c3e4c409eb6a70077dda16d xmlns="04e01bb1-6d80-42e9-ae53-416b1e8aa845">
      <Terms xmlns="http://schemas.microsoft.com/office/infopath/2007/PartnerControls">
        <TermInfo xmlns="http://schemas.microsoft.com/office/infopath/2007/PartnerControls">
          <TermName xmlns="http://schemas.microsoft.com/office/infopath/2007/PartnerControls">Microsoft Redmond Campus</TermName>
          <TermId xmlns="http://schemas.microsoft.com/office/infopath/2007/PartnerControls">3cd96142-cb30-40de-9c66-cd17f1bb8ca1</TermId>
        </TermInfo>
      </Terms>
    </g60601ae6c3e4c409eb6a70077dda16d>
    <e6bd9c8ce3ed4fe68161c78952f36fbc xmlns="04e01bb1-6d80-42e9-ae53-416b1e8aa845">
      <Terms xmlns="http://schemas.microsoft.com/office/infopath/2007/PartnerControls"/>
    </e6bd9c8ce3ed4fe68161c78952f36fbc>
    <e349cd3f156b4e7d8653c9cd4f2d8fb4 xmlns="04e01bb1-6d80-42e9-ae53-416b1e8aa845">
      <Terms xmlns="http://schemas.microsoft.com/office/infopath/2007/PartnerControls">
        <TermInfo xmlns="http://schemas.microsoft.com/office/infopath/2007/PartnerControls">
          <TermName xmlns="http://schemas.microsoft.com/office/infopath/2007/PartnerControls">Machine Learning, AI and Data Science Conference</TermName>
          <TermId xmlns="http://schemas.microsoft.com/office/infopath/2007/PartnerControls">2f5995e3-1e3d-4c27-96d6-c6c80990926c</TermId>
        </TermInfo>
      </Terms>
    </e349cd3f156b4e7d8653c9cd4f2d8fb4>
    <c2f1b796fca04ddbb48af271e99c8750 xmlns="04e01bb1-6d80-42e9-ae53-416b1e8aa845">
      <Terms xmlns="http://schemas.microsoft.com/office/infopath/2007/PartnerControls"/>
    </c2f1b796fca04ddbb48af271e99c8750>
  </documentManagement>
</p:properties>
</file>

<file path=customXml/item3.xml><?xml version="1.0" encoding="utf-8"?>
<ct:contentTypeSchema xmlns:ct="http://schemas.microsoft.com/office/2006/metadata/contentType" xmlns:ma="http://schemas.microsoft.com/office/2006/metadata/properties/metaAttributes" ct:_="" ma:_="" ma:contentTypeName="PresentationsDoc" ma:contentTypeID="0x010100A584695755FE764EB25B07353E74077C00D779C3CEF1177A4F8B41F96DF87A1F66" ma:contentTypeVersion="29" ma:contentTypeDescription="" ma:contentTypeScope="" ma:versionID="bc0165f08afb8fb58dc89969b329b48b">
  <xsd:schema xmlns:xsd="http://www.w3.org/2001/XMLSchema" xmlns:xs="http://www.w3.org/2001/XMLSchema" xmlns:p="http://schemas.microsoft.com/office/2006/metadata/properties" xmlns:ns1="http://schemas.microsoft.com/sharepoint/v3" xmlns:ns2="04e01bb1-6d80-42e9-ae53-416b1e8aa845" xmlns:ns3="230e9df3-be65-4c73-a93b-d1236ebd677e" xmlns:ns5="e889e55c-35cf-43c7-aaf4-cf2500919dd8" targetNamespace="http://schemas.microsoft.com/office/2006/metadata/properties" ma:root="true" ma:fieldsID="1871bda11c5b84277cb29a8dbd7968a9" ns1:_="" ns2:_="" ns3:_="" ns5:_="">
    <xsd:import namespace="http://schemas.microsoft.com/sharepoint/v3"/>
    <xsd:import namespace="04e01bb1-6d80-42e9-ae53-416b1e8aa845"/>
    <xsd:import namespace="230e9df3-be65-4c73-a93b-d1236ebd677e"/>
    <xsd:import namespace="e889e55c-35cf-43c7-aaf4-cf2500919dd8"/>
    <xsd:element name="properties">
      <xsd:complexType>
        <xsd:sequence>
          <xsd:element name="documentManagement">
            <xsd:complexType>
              <xsd:all>
                <xsd:element ref="ns2:e349cd3f156b4e7d8653c9cd4f2d8fb4" minOccurs="0"/>
                <xsd:element ref="ns3:TaxCatchAll" minOccurs="0"/>
                <xsd:element ref="ns3:TaxCatchAllLabel" minOccurs="0"/>
                <xsd:element ref="ns2:g60601ae6c3e4c409eb6a70077dda16d" minOccurs="0"/>
                <xsd:element ref="ns2:l61c8586195b4657a1f710a539f9bc3a"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e6bd9c8ce3ed4fe68161c78952f36fbc" minOccurs="0"/>
                <xsd:element ref="ns2:c2f1b796fca04ddbb48af271e99c8750" minOccurs="0"/>
                <xsd:element ref="ns2:Session_x0020_Code" minOccurs="0"/>
                <xsd:element ref="ns2:MS_x0020_Content_x0020_Owner" minOccurs="0"/>
                <xsd:element ref="ns2:a645af38eebb4a1ea4744f163c56ea26" minOccurs="0"/>
                <xsd:element ref="ns2:fb4e50409e3b4517bb965b3c7125e15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5:_x0062_bc8" minOccurs="0"/>
                <xsd:element ref="ns2:LastSharedByUser" minOccurs="0"/>
                <xsd:element ref="ns2:LastSharedByTime" minOccurs="0"/>
                <xsd:element ref="ns5:MediaServiceMetadata" minOccurs="0"/>
                <xsd:element ref="ns5:MediaServiceFast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4" nillable="true" ma:displayName="Unified Compliance Policy Properties" ma:description="" ma:hidden="true" ma:internalName="_ip_UnifiedCompliancePolicyProperties">
      <xsd:simpleType>
        <xsd:restriction base="dms:Note"/>
      </xsd:simpleType>
    </xsd:element>
    <xsd:element name="_ip_UnifiedCompliancePolicyUIAction" ma:index="4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4e01bb1-6d80-42e9-ae53-416b1e8aa845" elementFormDefault="qualified">
    <xsd:import namespace="http://schemas.microsoft.com/office/2006/documentManagement/types"/>
    <xsd:import namespace="http://schemas.microsoft.com/office/infopath/2007/PartnerControls"/>
    <xsd:element name="e349cd3f156b4e7d8653c9cd4f2d8fb4" ma:index="8" nillable="true" ma:taxonomy="true" ma:internalName="e349cd3f156b4e7d8653c9cd4f2d8fb4" ma:taxonomyFieldName="Event_x0020_Name" ma:displayName="Event Name" ma:default="" ma:fieldId="{e349cd3f-156b-4e7d-8653-c9cd4f2d8fb4}"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g60601ae6c3e4c409eb6a70077dda16d" ma:index="12" nillable="true" ma:taxonomy="true" ma:internalName="g60601ae6c3e4c409eb6a70077dda16d" ma:taxonomyFieldName="Event_x0020_Location" ma:displayName="Event Location" ma:default="" ma:fieldId="{060601ae-6c3e-4c40-9eb6-a70077dda16d}"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l61c8586195b4657a1f710a539f9bc3a" ma:index="14" nillable="true" ma:taxonomy="true" ma:internalName="l61c8586195b4657a1f710a539f9bc3a" ma:taxonomyFieldName="Event_x0020_Venue" ma:displayName="Event Venue" ma:default="" ma:fieldId="{561c8586-195b-4657-a1f7-10a539f9bc3a}"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e6bd9c8ce3ed4fe68161c78952f36fbc" ma:index="21" nillable="true" ma:taxonomy="true" ma:internalName="e6bd9c8ce3ed4fe68161c78952f36fbc" ma:taxonomyFieldName="Product" ma:displayName="Product" ma:default="" ma:fieldId="{e6bd9c8c-e3ed-4fe6-8161-c78952f36fb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c2f1b796fca04ddbb48af271e99c8750" ma:index="23" nillable="true" ma:taxonomy="true" ma:internalName="c2f1b796fca04ddbb48af271e99c8750" ma:taxonomyFieldName="Campaign" ma:displayName="Campaign" ma:default="" ma:fieldId="{c2f1b796-fca0-4ddb-b48a-f271e99c875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645af38eebb4a1ea4744f163c56ea26" ma:index="27" nillable="true" ma:taxonomy="true" ma:internalName="a645af38eebb4a1ea4744f163c56ea26" ma:taxonomyFieldName="Track" ma:displayName="Track" ma:default="" ma:fieldId="{a645af38-eebb-4a1e-a474-4f163c56ea26}" ma:sspId="e385fb40-52d4-4fae-9c5b-3e8ff8a5878e" ma:termSetId="c41d04fa-0c93-454c-bbda-19a0dbc9ce57" ma:anchorId="00000000-0000-0000-0000-000000000000" ma:open="true" ma:isKeyword="false">
      <xsd:complexType>
        <xsd:sequence>
          <xsd:element ref="pc:Terms" minOccurs="0" maxOccurs="1"/>
        </xsd:sequence>
      </xsd:complexType>
    </xsd:element>
    <xsd:element name="fb4e50409e3b4517bb965b3c7125e153" ma:index="29" nillable="true" ma:taxonomy="true" ma:internalName="fb4e50409e3b4517bb965b3c7125e153" ma:taxonomyFieldName="Audience1" ma:displayName="Audience" ma:default="" ma:fieldId="{fb4e5040-9e3b-4517-bb96-5b3c7125e15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40" nillable="true" ma:displayName="Last Shared By User" ma:description="" ma:hidden="true" ma:internalName="LastSharedByUser" ma:readOnly="true">
      <xsd:simpleType>
        <xsd:restriction base="dms:Note"/>
      </xsd:simpleType>
    </xsd:element>
    <xsd:element name="LastSharedByTime" ma:index="4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508df36-a784-4474-b4a6-3a99ee8c8b37}" ma:internalName="TaxCatchAll" ma:showField="CatchAllData"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508df36-a784-4474-b4a6-3a99ee8c8b37}" ma:internalName="TaxCatchAllLabel" ma:readOnly="true" ma:showField="CatchAllDataLabel"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889e55c-35cf-43c7-aaf4-cf2500919dd8" elementFormDefault="qualified">
    <xsd:import namespace="http://schemas.microsoft.com/office/2006/documentManagement/types"/>
    <xsd:import namespace="http://schemas.microsoft.com/office/infopath/2007/PartnerControls"/>
    <xsd:element name="_x0062_bc8" ma:index="39" nillable="true" ma:displayName="Person or Group" ma:list="UserInfo" ma:internalName="_x0062_bc8">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Metadata" ma:index="42" nillable="true" ma:displayName="MediaServiceMetadata" ma:description="" ma:hidden="true" ma:internalName="MediaServiceMetadata" ma:readOnly="true">
      <xsd:simpleType>
        <xsd:restriction base="dms:Note"/>
      </xsd:simpleType>
    </xsd:element>
    <xsd:element name="MediaServiceFastMetadata" ma:index="43"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e889e55c-35cf-43c7-aaf4-cf2500919dd8"/>
    <ds:schemaRef ds:uri="http://schemas.microsoft.com/office/2006/metadata/properties"/>
    <ds:schemaRef ds:uri="http://purl.org/dc/elements/1.1/"/>
    <ds:schemaRef ds:uri="230e9df3-be65-4c73-a93b-d1236ebd677e"/>
    <ds:schemaRef ds:uri="http://schemas.microsoft.com/sharepoint/v3"/>
    <ds:schemaRef ds:uri="04e01bb1-6d80-42e9-ae53-416b1e8aa845"/>
    <ds:schemaRef ds:uri="http://www.w3.org/XML/1998/namespace"/>
    <ds:schemaRef ds:uri="http://purl.org/dc/dcmitype/"/>
  </ds:schemaRefs>
</ds:datastoreItem>
</file>

<file path=customXml/itemProps3.xml><?xml version="1.0" encoding="utf-8"?>
<ds:datastoreItem xmlns:ds="http://schemas.openxmlformats.org/officeDocument/2006/customXml" ds:itemID="{1F2A38B6-502D-4D28-8656-FF7623C103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4e01bb1-6d80-42e9-ae53-416b1e8aa845"/>
    <ds:schemaRef ds:uri="230e9df3-be65-4c73-a93b-d1236ebd677e"/>
    <ds:schemaRef ds:uri="e889e55c-35cf-43c7-aaf4-cf2500919d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155. Inchiosa_Horton_Paunic_Singliar_Chang</Template>
  <TotalTime>7905</TotalTime>
  <Words>4169</Words>
  <Application>Microsoft Office PowerPoint</Application>
  <PresentationFormat>Custom</PresentationFormat>
  <Paragraphs>381</Paragraphs>
  <Slides>61</Slides>
  <Notes>48</Notes>
  <HiddenSlides>1</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61</vt:i4>
      </vt:variant>
    </vt:vector>
  </HeadingPairs>
  <TitlesOfParts>
    <vt:vector size="75" baseType="lpstr">
      <vt:lpstr>BatangChe</vt:lpstr>
      <vt:lpstr>Algerian</vt:lpstr>
      <vt:lpstr>AngsanaUPC</vt:lpstr>
      <vt:lpstr>Arial</vt:lpstr>
      <vt:lpstr>Arial Rounded MT Bold</vt:lpstr>
      <vt:lpstr>Bodoni MT</vt:lpstr>
      <vt:lpstr>Consolas</vt:lpstr>
      <vt:lpstr>Lucida Grande</vt:lpstr>
      <vt:lpstr>Segoe UI</vt:lpstr>
      <vt:lpstr>Segoe UI Light</vt:lpstr>
      <vt:lpstr>Segoe UI Semibold</vt:lpstr>
      <vt:lpstr>Segoe UI Semilight</vt:lpstr>
      <vt:lpstr>Wingdings</vt:lpstr>
      <vt:lpstr>5-50166_Machine_Learning_AI_&amp;_Data_Science_Conference_Template</vt:lpstr>
      <vt:lpstr>Hands-on Tutorial: Active learning and transfer learning at scale with R and Python    </vt:lpstr>
      <vt:lpstr>Setting up your Virtual Machine</vt:lpstr>
      <vt:lpstr>Note: please, download assets for exercise</vt:lpstr>
      <vt:lpstr>PowerPoint Presentation</vt:lpstr>
      <vt:lpstr>Use Cases</vt:lpstr>
      <vt:lpstr>Active Learning</vt:lpstr>
      <vt:lpstr>Use Case 1: active learning for text classification  data, data everywhere</vt:lpstr>
      <vt:lpstr>Wikipedia detox dataset</vt:lpstr>
      <vt:lpstr>PowerPoint Presentation</vt:lpstr>
      <vt:lpstr>Text Featurization with Word Vectors and Universal Embeddings</vt:lpstr>
      <vt:lpstr>Capacity and Inductive Biases</vt:lpstr>
      <vt:lpstr>PowerPoint Presentation</vt:lpstr>
      <vt:lpstr>Data Scarcity, Non-Generalizable Features</vt:lpstr>
      <vt:lpstr>What’s The Canonical Task for Language?</vt:lpstr>
      <vt:lpstr>Generative Pre-Training for NLP</vt:lpstr>
      <vt:lpstr>Hands-On: Featurizing Comments from Wikipedia Talk Edits Using Word Vectors and Language Model Encoders</vt:lpstr>
      <vt:lpstr>Active Learning by Uncertainty Sampling</vt:lpstr>
      <vt:lpstr>Algorithm Sketch</vt:lpstr>
      <vt:lpstr>Learning curves show expected gains from Active Learning</vt:lpstr>
      <vt:lpstr>Uncertainty Sampling</vt:lpstr>
      <vt:lpstr>Three uncertainty-sampling sample selection methods</vt:lpstr>
      <vt:lpstr>Query Synthesis</vt:lpstr>
      <vt:lpstr>Selective Sampling</vt:lpstr>
      <vt:lpstr>Pool-based Sampling</vt:lpstr>
      <vt:lpstr>Active learning for text classification https://github.com/Azure/active-learning-workshop/tree/master/text_classification </vt:lpstr>
      <vt:lpstr>Hyperparameter Tuning Using mmlspark</vt:lpstr>
      <vt:lpstr>https://github.com/Azure/active-learning-workshop/blob/master/text_classification/tuning/find-best-model.ipynb </vt:lpstr>
      <vt:lpstr>Serving the Model Using mmlspark</vt:lpstr>
      <vt:lpstr>https://github.com/Azure/active-learning-workshop/blob/master/deployment/TextClassificationWithMMLSpark.ipynb </vt:lpstr>
      <vt:lpstr>How Uncertainty Sampling Fails</vt:lpstr>
      <vt:lpstr>How Sampling Fails</vt:lpstr>
      <vt:lpstr>Working in the Version Space</vt:lpstr>
      <vt:lpstr>PowerPoint Presentation</vt:lpstr>
      <vt:lpstr>Uncertainty about uncertainty</vt:lpstr>
      <vt:lpstr>Intermission</vt:lpstr>
      <vt:lpstr>Use Case 2:  Building a custom image classifier for wood knots</vt:lpstr>
      <vt:lpstr>Note: please, download assets for exercise</vt:lpstr>
      <vt:lpstr>Domain: Wood Knots and Lumber Grading</vt:lpstr>
      <vt:lpstr>Data: pictures of boards</vt:lpstr>
      <vt:lpstr>Types of wood knots</vt:lpstr>
      <vt:lpstr>Active Learning for Object Detection</vt:lpstr>
      <vt:lpstr>Two phase approach</vt:lpstr>
      <vt:lpstr>DNN Based Object detection</vt:lpstr>
      <vt:lpstr>Intro to Object Detection: Convolutions</vt:lpstr>
      <vt:lpstr>Intro to Object Detection: CNN</vt:lpstr>
      <vt:lpstr>Intro to Object Detection: Region-based CNNs</vt:lpstr>
      <vt:lpstr>Tensorflow Object Detection API</vt:lpstr>
      <vt:lpstr>Pipeline for data labeling</vt:lpstr>
      <vt:lpstr>Label initial dataset and get predictions</vt:lpstr>
      <vt:lpstr>Train model #2 and get predictions</vt:lpstr>
      <vt:lpstr>Review pre-labeled images</vt:lpstr>
      <vt:lpstr>Review pre-tagging results (model 1)</vt:lpstr>
      <vt:lpstr>Review pre-tagging results (model 2)</vt:lpstr>
      <vt:lpstr>Review pre-tagging results (model 3)</vt:lpstr>
      <vt:lpstr>Training loss</vt:lpstr>
      <vt:lpstr>Featurizing images at scale for building custom image classifier</vt:lpstr>
      <vt:lpstr>Featurizing images: the shallow end of deep learning</vt:lpstr>
      <vt:lpstr>Image Featurization from a Pre-trained Model</vt:lpstr>
      <vt:lpstr>Featurizing Images at Scale</vt:lpstr>
      <vt:lpstr>Active learning on images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Vanja Paunic</dc:creator>
  <cp:keywords>machine learning; AI ＆ Data Science Conference</cp:keywords>
  <dc:description>Template: Mitchell Derrey, Silver Fox Productions_x000d_
Formatting: _x000d_
Audience Type:</dc:description>
  <cp:lastModifiedBy>Olga Liakhovich</cp:lastModifiedBy>
  <cp:revision>168</cp:revision>
  <dcterms:created xsi:type="dcterms:W3CDTF">2017-12-04T21:06:47Z</dcterms:created>
  <dcterms:modified xsi:type="dcterms:W3CDTF">2018-08-21T11:19:58Z</dcterms:modified>
  <cp:category>Machine Learning, AI &amp; Data Science Conference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0x010100A584695755FE764EB25B07353E74077C00D779C3CEF1177A4F8B41F96DF87A1F66</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20;#Microsoft Conference Center|9ee5e79d-18a6-44c6-bfde-7021198eb4fc</vt:lpwstr>
  </property>
  <property fmtid="{D5CDD505-2E9C-101B-9397-08002B2CF9AE}" pid="7" name="Track">
    <vt:lpwstr/>
  </property>
  <property fmtid="{D5CDD505-2E9C-101B-9397-08002B2CF9AE}" pid="8" name="Event Location">
    <vt:lpwstr>131;#Microsoft Redmond Campus|3cd96142-cb30-40de-9c66-cd17f1bb8ca1</vt:lpwstr>
  </property>
  <property fmtid="{D5CDD505-2E9C-101B-9397-08002B2CF9AE}" pid="9" name="Campaign">
    <vt:lpwstr/>
  </property>
  <property fmtid="{D5CDD505-2E9C-101B-9397-08002B2CF9AE}" pid="10" name="IsMyDocuments">
    <vt:bool>true</vt:bool>
  </property>
  <property fmtid="{D5CDD505-2E9C-101B-9397-08002B2CF9AE}" pid="11" name="TaxKeyword">
    <vt:lpwstr>69;#machine learning|912b89bd-3197-4d37-838b-dea3c299099a;#169;#AI ＆ Data Science Conference|8f010730-a012-41a8-b19a-7b5a9af03b6a</vt:lpwstr>
  </property>
  <property fmtid="{D5CDD505-2E9C-101B-9397-08002B2CF9AE}" pid="12" name="Audience1">
    <vt:lpwstr/>
  </property>
  <property fmtid="{D5CDD505-2E9C-101B-9397-08002B2CF9AE}" pid="13" name="Event Name">
    <vt:lpwstr>72;#Machine Learning, AI and Data Science Conference|2f5995e3-1e3d-4c27-96d6-c6c80990926c</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vapaunic@microsoft.com</vt:lpwstr>
  </property>
  <property fmtid="{D5CDD505-2E9C-101B-9397-08002B2CF9AE}" pid="17" name="MSIP_Label_f42aa342-8706-4288-bd11-ebb85995028c_SetDate">
    <vt:lpwstr>2017-12-04T21:08:56.3795668Z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